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22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Obraz 10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50372" y="-297271"/>
            <a:ext cx="12192000" cy="69157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9229"/>
            <a:ext cx="9144000" cy="1926771"/>
          </a:xfrm>
        </p:spPr>
        <p:txBody>
          <a:bodyPr>
            <a:noAutofit/>
          </a:bodyPr>
          <a:lstStyle/>
          <a:p>
            <a:r>
              <a:rPr lang="pl-PL" sz="4800" b="1" dirty="0" smtClean="0"/>
              <a:t>Prezentacja ciekawej książki spoza listy lektur - w ramach konkursu </a:t>
            </a: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 smtClean="0"/>
              <a:t>„</a:t>
            </a:r>
            <a:r>
              <a:rPr lang="pl-PL" sz="4800" b="1" dirty="0" smtClean="0"/>
              <a:t>Kto czyta - żyje wielokrotnie</a:t>
            </a:r>
            <a:r>
              <a:rPr lang="pl-PL" sz="4800" b="1" dirty="0" smtClean="0"/>
              <a:t>”</a:t>
            </a:r>
            <a:endParaRPr lang="pl-PL" alt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460171"/>
            <a:ext cx="9622971" cy="3853543"/>
          </a:xfrm>
        </p:spPr>
        <p:txBody>
          <a:bodyPr>
            <a:noAutofit/>
          </a:bodyPr>
          <a:lstStyle/>
          <a:p>
            <a:r>
              <a:rPr lang="en-US" sz="3200" b="1" dirty="0" err="1"/>
              <a:t>Wiedźmin</a:t>
            </a:r>
            <a:r>
              <a:rPr lang="en-US" sz="3200" b="1" dirty="0"/>
              <a:t> </a:t>
            </a:r>
            <a:r>
              <a:rPr lang="pl-PL" sz="3200" b="1" dirty="0" smtClean="0"/>
              <a:t>to</a:t>
            </a:r>
            <a:r>
              <a:rPr lang="en-US" sz="3200" b="1" dirty="0" smtClean="0"/>
              <a:t> </a:t>
            </a:r>
            <a:r>
              <a:rPr lang="en-US" sz="3200" b="1" dirty="0" err="1"/>
              <a:t>cykl</a:t>
            </a:r>
            <a:r>
              <a:rPr lang="en-US" sz="3200" b="1" dirty="0"/>
              <a:t> </a:t>
            </a:r>
            <a:r>
              <a:rPr lang="en-US" sz="3200" b="1" dirty="0" err="1"/>
              <a:t>książek</a:t>
            </a:r>
            <a:r>
              <a:rPr lang="en-US" sz="3200" b="1" dirty="0"/>
              <a:t> polskiego </a:t>
            </a:r>
            <a:r>
              <a:rPr lang="en-US" sz="3200" b="1" dirty="0" err="1"/>
              <a:t>pisarza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chemeClr val="bg1"/>
                </a:solidFill>
              </a:rPr>
              <a:t>fantasy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Andrzeja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Sapkowskiego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oparta</a:t>
            </a:r>
            <a:r>
              <a:rPr lang="en-US" sz="3200" b="1" dirty="0">
                <a:solidFill>
                  <a:schemeClr val="bg1"/>
                </a:solidFill>
              </a:rPr>
              <a:t> na </a:t>
            </a:r>
            <a:r>
              <a:rPr lang="en-US" sz="3200" b="1" dirty="0" err="1">
                <a:solidFill>
                  <a:schemeClr val="bg1"/>
                </a:solidFill>
              </a:rPr>
              <a:t>nim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franczyza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/>
              <a:t>medialna</a:t>
            </a:r>
            <a:r>
              <a:rPr lang="en-US" sz="3200" b="1" dirty="0"/>
              <a:t> oraz </a:t>
            </a:r>
            <a:r>
              <a:rPr lang="en-US" sz="3200" b="1" dirty="0" err="1"/>
              <a:t>rodzaj</a:t>
            </a:r>
            <a:r>
              <a:rPr lang="en-US" sz="3200" b="1" dirty="0"/>
              <a:t> </a:t>
            </a:r>
            <a:r>
              <a:rPr lang="en-US" sz="3200" b="1" dirty="0" err="1"/>
              <a:t>najemnego</a:t>
            </a:r>
            <a:r>
              <a:rPr lang="en-US" sz="3200" b="1" dirty="0"/>
              <a:t> </a:t>
            </a:r>
            <a:r>
              <a:rPr lang="en-US" sz="3200" b="1" dirty="0" err="1"/>
              <a:t>łowcy</a:t>
            </a:r>
            <a:r>
              <a:rPr lang="en-US" sz="3200" b="1" dirty="0"/>
              <a:t> </a:t>
            </a:r>
            <a:r>
              <a:rPr lang="en-US" sz="3200" b="1" dirty="0" err="1"/>
              <a:t>potworów</a:t>
            </a:r>
            <a:r>
              <a:rPr lang="en-US" sz="3200" b="1" dirty="0"/>
              <a:t>, </a:t>
            </a:r>
            <a:r>
              <a:rPr lang="en-US" sz="3200" b="1" dirty="0" err="1"/>
              <a:t>który</a:t>
            </a:r>
            <a:r>
              <a:rPr lang="en-US" sz="3200" b="1" dirty="0"/>
              <a:t> </a:t>
            </a:r>
            <a:r>
              <a:rPr lang="en-US" sz="3200" b="1" dirty="0" err="1"/>
              <a:t>dał</a:t>
            </a:r>
            <a:r>
              <a:rPr lang="en-US" sz="3200" b="1" dirty="0"/>
              <a:t> </a:t>
            </a:r>
            <a:r>
              <a:rPr lang="en-US" sz="3200" b="1" dirty="0" err="1"/>
              <a:t>im</a:t>
            </a:r>
            <a:r>
              <a:rPr lang="en-US" sz="3200" b="1" dirty="0"/>
              <a:t> </a:t>
            </a:r>
            <a:r>
              <a:rPr lang="en-US" sz="3200" b="1" dirty="0" err="1"/>
              <a:t>nazwę</a:t>
            </a:r>
            <a:r>
              <a:rPr lang="en-US" sz="3200" b="1" dirty="0"/>
              <a:t>.</a:t>
            </a:r>
          </a:p>
          <a:p>
            <a:endParaRPr lang="en-US" sz="1100" b="1" dirty="0"/>
          </a:p>
          <a:p>
            <a:r>
              <a:rPr lang="en-US" sz="3200" b="1" dirty="0" err="1"/>
              <a:t>Tytułowi</a:t>
            </a:r>
            <a:r>
              <a:rPr lang="en-US" sz="3200" b="1" dirty="0"/>
              <a:t> </a:t>
            </a:r>
            <a:r>
              <a:rPr lang="en-US" sz="3200" b="1" dirty="0" err="1"/>
              <a:t>wiedźmini</a:t>
            </a:r>
            <a:r>
              <a:rPr lang="en-US" sz="3200" b="1" dirty="0"/>
              <a:t> </a:t>
            </a:r>
            <a:r>
              <a:rPr lang="en-US" sz="3200" b="1" dirty="0" err="1"/>
              <a:t>zajmują</a:t>
            </a:r>
            <a:r>
              <a:rPr lang="en-US" sz="3200" b="1" dirty="0"/>
              <a:t> się </a:t>
            </a:r>
            <a:r>
              <a:rPr lang="en-US" sz="3200" b="1" dirty="0" err="1"/>
              <a:t>odpłatnym</a:t>
            </a:r>
            <a:r>
              <a:rPr lang="en-US" sz="3200" b="1" dirty="0"/>
              <a:t> </a:t>
            </a:r>
            <a:r>
              <a:rPr lang="en-US" sz="3200" b="1" dirty="0" err="1"/>
              <a:t>zabijaniem</a:t>
            </a:r>
            <a:r>
              <a:rPr lang="en-US" sz="3200" b="1" dirty="0"/>
              <a:t> </a:t>
            </a:r>
            <a:r>
              <a:rPr lang="en-US" sz="3200" b="1" dirty="0" err="1"/>
              <a:t>potworów</a:t>
            </a:r>
            <a:r>
              <a:rPr lang="en-US" sz="3200" b="1" dirty="0"/>
              <a:t> </a:t>
            </a:r>
            <a:r>
              <a:rPr lang="en-US" sz="3200" b="1" dirty="0" err="1"/>
              <a:t>zagrażających</a:t>
            </a:r>
            <a:r>
              <a:rPr lang="en-US" sz="3200" b="1" dirty="0"/>
              <a:t> </a:t>
            </a:r>
            <a:r>
              <a:rPr lang="en-US" sz="3200" b="1" dirty="0" err="1"/>
              <a:t>bezpieczeństwu</a:t>
            </a:r>
            <a:r>
              <a:rPr lang="en-US" sz="3200" b="1" dirty="0"/>
              <a:t> </a:t>
            </a:r>
            <a:r>
              <a:rPr lang="en-US" sz="3200" b="1" dirty="0" err="1"/>
              <a:t>ludzi</a:t>
            </a:r>
            <a:r>
              <a:rPr lang="en-US" sz="3200" b="1" dirty="0"/>
              <a:t> </a:t>
            </a:r>
            <a:r>
              <a:rPr lang="en-US" sz="3200" b="1" dirty="0" err="1"/>
              <a:t>żyjących</a:t>
            </a:r>
            <a:r>
              <a:rPr lang="en-US" sz="3200" b="1" dirty="0"/>
              <a:t> w </a:t>
            </a:r>
            <a:r>
              <a:rPr lang="en-US" sz="3200" b="1" dirty="0" err="1"/>
              <a:t>świecie</a:t>
            </a:r>
            <a:r>
              <a:rPr lang="en-US" sz="3200" b="1" dirty="0"/>
              <a:t> </a:t>
            </a:r>
            <a:r>
              <a:rPr lang="en-US" sz="3200" b="1" dirty="0" err="1"/>
              <a:t>wiedźmina</a:t>
            </a:r>
            <a:r>
              <a:rPr lang="en-US" sz="3200" b="1" dirty="0"/>
              <a:t>. </a:t>
            </a:r>
            <a:r>
              <a:rPr lang="en-US" sz="3200" b="1" dirty="0" err="1" smtClean="0">
                <a:solidFill>
                  <a:schemeClr val="bg1"/>
                </a:solidFill>
              </a:rPr>
              <a:t>Głównym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bohaterem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cyklu</a:t>
            </a:r>
            <a:r>
              <a:rPr lang="en-US" sz="3200" b="1" dirty="0">
                <a:solidFill>
                  <a:schemeClr val="bg1"/>
                </a:solidFill>
              </a:rPr>
              <a:t> jest </a:t>
            </a:r>
            <a:r>
              <a:rPr lang="en-US" sz="3200" b="1" dirty="0" err="1">
                <a:solidFill>
                  <a:srgbClr val="FF0000"/>
                </a:solidFill>
              </a:rPr>
              <a:t>wiedźmin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Geralt</a:t>
            </a:r>
            <a:r>
              <a:rPr lang="en-US" sz="3200" b="1" dirty="0">
                <a:solidFill>
                  <a:schemeClr val="bg1"/>
                </a:solidFill>
              </a:rPr>
              <a:t> z </a:t>
            </a:r>
            <a:r>
              <a:rPr lang="en-US" sz="3200" b="1" dirty="0" err="1">
                <a:solidFill>
                  <a:schemeClr val="bg1"/>
                </a:solidFill>
              </a:rPr>
              <a:t>Rivii</a:t>
            </a:r>
            <a:r>
              <a:rPr lang="en-US" sz="32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ymbol zastępczy zawartości 109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/>
              <a:t>Lambert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6235" cy="4351655"/>
          </a:xfrm>
        </p:spPr>
        <p:txBody>
          <a:bodyPr>
            <a:normAutofit/>
          </a:bodyPr>
          <a:lstStyle/>
          <a:p>
            <a:r>
              <a:rPr lang="pl-PL" altLang="en-US" sz="3600" dirty="0"/>
              <a:t>Lambert był najmłodszym z wiedźminów przebywających w </a:t>
            </a:r>
            <a:r>
              <a:rPr lang="pl-PL" altLang="en-US" sz="3600" dirty="0" err="1"/>
              <a:t>Kaer</a:t>
            </a:r>
            <a:r>
              <a:rPr lang="pl-PL" altLang="en-US" sz="3600" dirty="0"/>
              <a:t> </a:t>
            </a:r>
            <a:r>
              <a:rPr lang="pl-PL" altLang="en-US" sz="3600" dirty="0" err="1"/>
              <a:t>Morhen</a:t>
            </a:r>
            <a:r>
              <a:rPr lang="pl-PL" altLang="en-US" sz="3600" dirty="0"/>
              <a:t>. </a:t>
            </a:r>
            <a:r>
              <a:rPr lang="pl-PL" sz="3600" dirty="0" smtClean="0"/>
              <a:t>Kiedy do twierdzy przybył </a:t>
            </a:r>
            <a:r>
              <a:rPr lang="pl-PL" sz="3600" dirty="0" err="1" smtClean="0"/>
              <a:t>Geralt</a:t>
            </a:r>
            <a:r>
              <a:rPr lang="pl-PL" sz="3600" dirty="0" smtClean="0"/>
              <a:t> wraz z </a:t>
            </a:r>
            <a:r>
              <a:rPr lang="pl-PL" sz="3600" dirty="0" err="1" smtClean="0"/>
              <a:t>Ciri</a:t>
            </a:r>
            <a:r>
              <a:rPr lang="pl-PL" sz="3600" dirty="0" smtClean="0"/>
              <a:t>, młody wiedźmin został nauczycielem dziewczynki. Uczył ją akrobacji i piruetów </a:t>
            </a:r>
            <a:br>
              <a:rPr lang="pl-PL" sz="3600" dirty="0" smtClean="0"/>
            </a:br>
            <a:r>
              <a:rPr lang="pl-PL" sz="3600" dirty="0" smtClean="0"/>
              <a:t>w sposób wymagający i surowy. </a:t>
            </a:r>
          </a:p>
          <a:p>
            <a:r>
              <a:rPr lang="pl-PL" altLang="en-US" sz="3600" dirty="0" smtClean="0"/>
              <a:t>Chłodny</a:t>
            </a:r>
            <a:r>
              <a:rPr lang="pl-PL" altLang="en-US" sz="3600" dirty="0"/>
              <a:t>, opryskliwy, szczególnie wobec </a:t>
            </a:r>
            <a:r>
              <a:rPr lang="pl-PL" altLang="en-US" sz="3600" dirty="0" err="1"/>
              <a:t>Triss</a:t>
            </a:r>
            <a:r>
              <a:rPr lang="pl-PL" altLang="en-US" sz="3600" dirty="0"/>
              <a:t> </a:t>
            </a:r>
            <a:r>
              <a:rPr lang="pl-PL" altLang="en-US" sz="3600" dirty="0" err="1"/>
              <a:t>Merigold</a:t>
            </a:r>
            <a:r>
              <a:rPr lang="pl-PL" altLang="en-US" sz="3600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Symbol zastępczy zawartości 110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-635"/>
            <a:ext cx="12192635" cy="68592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 err="1">
                <a:solidFill>
                  <a:schemeClr val="bg1"/>
                </a:solidFill>
              </a:rPr>
              <a:t>Coën</a:t>
            </a:r>
            <a:endParaRPr lang="pl-PL" altLang="en-US" dirty="0">
              <a:solidFill>
                <a:schemeClr val="bg1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426029"/>
            <a:ext cx="10515600" cy="4751251"/>
          </a:xfrm>
        </p:spPr>
        <p:txBody>
          <a:bodyPr>
            <a:normAutofit/>
          </a:bodyPr>
          <a:lstStyle/>
          <a:p>
            <a:r>
              <a:rPr lang="pl-PL" altLang="en-US" sz="3200" dirty="0" err="1">
                <a:solidFill>
                  <a:schemeClr val="bg1"/>
                </a:solidFill>
              </a:rPr>
              <a:t>Coën</a:t>
            </a:r>
            <a:r>
              <a:rPr lang="pl-PL" altLang="en-US" sz="3200" dirty="0">
                <a:solidFill>
                  <a:schemeClr val="bg1"/>
                </a:solidFill>
              </a:rPr>
              <a:t> był wiedźminem nieco starszym od Lamberta. Pochodził z </a:t>
            </a:r>
            <a:r>
              <a:rPr lang="pl-PL" altLang="en-US" sz="3200" dirty="0" err="1">
                <a:solidFill>
                  <a:schemeClr val="bg1"/>
                </a:solidFill>
              </a:rPr>
              <a:t>Poviss</a:t>
            </a:r>
            <a:r>
              <a:rPr lang="pl-PL" altLang="en-US" sz="3200" dirty="0">
                <a:solidFill>
                  <a:schemeClr val="bg1"/>
                </a:solidFill>
              </a:rPr>
              <a:t>. Nosił krótką, czarną brodę, na jego twarzy widniały blizny po przebytej ospie. Miał bardzo jasne, żółtozielone tęczówki i pocięte czerwonymi niteczkami soczewki (skutek uboczny Próby Traw). Kiedy </a:t>
            </a:r>
            <a:r>
              <a:rPr lang="pl-PL" altLang="en-US" sz="3200" dirty="0" err="1">
                <a:solidFill>
                  <a:schemeClr val="bg1"/>
                </a:solidFill>
              </a:rPr>
              <a:t>Geralt</a:t>
            </a:r>
            <a:r>
              <a:rPr lang="pl-PL" altLang="en-US" sz="3200" dirty="0">
                <a:solidFill>
                  <a:schemeClr val="bg1"/>
                </a:solidFill>
              </a:rPr>
              <a:t> przybywa do </a:t>
            </a:r>
            <a:r>
              <a:rPr lang="pl-PL" altLang="en-US" sz="3200" dirty="0" err="1">
                <a:solidFill>
                  <a:schemeClr val="bg1"/>
                </a:solidFill>
              </a:rPr>
              <a:t>Kaer</a:t>
            </a:r>
            <a:r>
              <a:rPr lang="pl-PL" altLang="en-US" sz="3200" dirty="0">
                <a:solidFill>
                  <a:schemeClr val="bg1"/>
                </a:solidFill>
              </a:rPr>
              <a:t> </a:t>
            </a:r>
            <a:r>
              <a:rPr lang="pl-PL" altLang="en-US" sz="3200" dirty="0" err="1">
                <a:solidFill>
                  <a:schemeClr val="bg1"/>
                </a:solidFill>
              </a:rPr>
              <a:t>Morhen</a:t>
            </a:r>
            <a:r>
              <a:rPr lang="pl-PL" altLang="en-US" sz="3200" dirty="0">
                <a:solidFill>
                  <a:schemeClr val="bg1"/>
                </a:solidFill>
              </a:rPr>
              <a:t> z </a:t>
            </a:r>
            <a:r>
              <a:rPr lang="pl-PL" altLang="en-US" sz="3200" dirty="0" err="1">
                <a:solidFill>
                  <a:schemeClr val="bg1"/>
                </a:solidFill>
              </a:rPr>
              <a:t>Ciri</a:t>
            </a:r>
            <a:r>
              <a:rPr lang="pl-PL" altLang="en-US" sz="3200" dirty="0">
                <a:solidFill>
                  <a:schemeClr val="bg1"/>
                </a:solidFill>
              </a:rPr>
              <a:t>, </a:t>
            </a:r>
            <a:r>
              <a:rPr lang="pl-PL" altLang="en-US" sz="3200" dirty="0" err="1">
                <a:solidFill>
                  <a:schemeClr val="bg1"/>
                </a:solidFill>
              </a:rPr>
              <a:t>Coën</a:t>
            </a:r>
            <a:r>
              <a:rPr lang="pl-PL" altLang="en-US" sz="3200" dirty="0">
                <a:solidFill>
                  <a:schemeClr val="bg1"/>
                </a:solidFill>
              </a:rPr>
              <a:t> zimuje w warowni </a:t>
            </a:r>
            <a:r>
              <a:rPr lang="pl-PL" altLang="en-US" sz="3200" dirty="0" smtClean="0">
                <a:solidFill>
                  <a:schemeClr val="bg1"/>
                </a:solidFill>
              </a:rPr>
              <a:t/>
            </a:r>
            <a:br>
              <a:rPr lang="pl-PL" altLang="en-US" sz="3200" dirty="0" smtClean="0">
                <a:solidFill>
                  <a:schemeClr val="bg1"/>
                </a:solidFill>
              </a:rPr>
            </a:br>
            <a:r>
              <a:rPr lang="pl-PL" altLang="en-US" sz="3200" dirty="0" smtClean="0">
                <a:solidFill>
                  <a:schemeClr val="bg1"/>
                </a:solidFill>
              </a:rPr>
              <a:t>po </a:t>
            </a:r>
            <a:r>
              <a:rPr lang="pl-PL" altLang="en-US" sz="3200" dirty="0">
                <a:solidFill>
                  <a:schemeClr val="bg1"/>
                </a:solidFill>
              </a:rPr>
              <a:t>raz pierwszy. Prowadził szkolenia </a:t>
            </a:r>
            <a:r>
              <a:rPr lang="pl-PL" altLang="en-US" sz="3200" dirty="0" err="1">
                <a:solidFill>
                  <a:schemeClr val="bg1"/>
                </a:solidFill>
              </a:rPr>
              <a:t>Ciri</a:t>
            </a:r>
            <a:r>
              <a:rPr lang="pl-PL" altLang="en-US" sz="3200" dirty="0">
                <a:solidFill>
                  <a:schemeClr val="bg1"/>
                </a:solidFill>
              </a:rPr>
              <a:t>, odnosił się do niej przyjaźnie, czasem się z nią bawił. </a:t>
            </a:r>
            <a:r>
              <a:rPr lang="pl-PL" altLang="en-US" sz="3200" dirty="0" err="1" smtClean="0">
                <a:solidFill>
                  <a:schemeClr val="bg1"/>
                </a:solidFill>
              </a:rPr>
              <a:t>Coën</a:t>
            </a:r>
            <a:r>
              <a:rPr lang="pl-PL" altLang="en-US" sz="3200" dirty="0" smtClean="0">
                <a:solidFill>
                  <a:schemeClr val="bg1"/>
                </a:solidFill>
              </a:rPr>
              <a:t> </a:t>
            </a:r>
            <a:r>
              <a:rPr lang="pl-PL" altLang="en-US" sz="3200" dirty="0">
                <a:solidFill>
                  <a:schemeClr val="bg1"/>
                </a:solidFill>
              </a:rPr>
              <a:t>zginął w bitwie pod Brenną (Starymi Pupami).</a:t>
            </a:r>
          </a:p>
          <a:p>
            <a:pPr marL="0" indent="0">
              <a:buNone/>
            </a:pPr>
            <a:endParaRPr lang="pl-PL" altLang="en-US" dirty="0"/>
          </a:p>
          <a:p>
            <a:pPr marL="0" indent="0">
              <a:buNone/>
            </a:pPr>
            <a:endParaRPr lang="pl-PL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Symbol zastępczy zawartości 113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5" y="0"/>
            <a:ext cx="1219136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en-US" sz="4800" b="1" dirty="0">
                <a:solidFill>
                  <a:schemeClr val="bg1"/>
                </a:solidFill>
              </a:rPr>
              <a:t>Selekcja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685799" y="1306286"/>
            <a:ext cx="10493829" cy="5410199"/>
          </a:xfrm>
        </p:spPr>
        <p:txBody>
          <a:bodyPr>
            <a:normAutofit fontScale="90000" lnSpcReduction="20000"/>
          </a:bodyPr>
          <a:lstStyle/>
          <a:p>
            <a:r>
              <a:rPr lang="pl-PL" altLang="en-US" b="1" dirty="0">
                <a:solidFill>
                  <a:schemeClr val="bg1"/>
                </a:solidFill>
              </a:rPr>
              <a:t>Wiedźminami zostają przede wszystkim porzucone dzieci, często sieroty, zbierane z gościńców, traktów czy też oddawane, być może sprzedawane przez opiekunów, a według plotek tylko i wyłącznie takie, które zostały przyznane wiedźminom przez tzw. Prawo Niespodzianki[4] – zawsze chłopcy, wyjątkiem była księżniczka </a:t>
            </a:r>
            <a:r>
              <a:rPr lang="pl-PL" altLang="en-US" b="1" dirty="0" err="1">
                <a:solidFill>
                  <a:schemeClr val="bg1"/>
                </a:solidFill>
              </a:rPr>
              <a:t>Ciri</a:t>
            </a:r>
            <a:r>
              <a:rPr lang="pl-PL" altLang="en-US" b="1" dirty="0">
                <a:solidFill>
                  <a:schemeClr val="bg1"/>
                </a:solidFill>
              </a:rPr>
              <a:t>, uczona przez wiedźminów, jednak nie poddana Próbie Traw. Młodzi wiedźmini trenowani są od najmłodszych lat w sztuce walki, a ich organizmy są poddawane później daleko idącym przemianom poprzez wpływ potężnych narkotyków, leków i innych niebezpiecznych substancji, wytworzonych również przy udziale magii (tzw. Próba Traw), w celu przygotowania ich do walki z potworami. Zyskują przy tym wyostrzone zmysły, oczy przypominające kocie, zwiększony refleks i wytrzymałość</a:t>
            </a:r>
            <a:r>
              <a:rPr lang="pl-PL" altLang="en-US" b="1" dirty="0" smtClean="0">
                <a:solidFill>
                  <a:schemeClr val="bg1"/>
                </a:solidFill>
              </a:rPr>
              <a:t>.</a:t>
            </a:r>
            <a:endParaRPr lang="pl-PL" altLang="en-US" b="1" dirty="0">
              <a:solidFill>
                <a:schemeClr val="bg1"/>
              </a:solidFill>
            </a:endParaRPr>
          </a:p>
          <a:p>
            <a:r>
              <a:rPr lang="pl-PL" altLang="en-US" b="1" dirty="0">
                <a:solidFill>
                  <a:schemeClr val="bg1"/>
                </a:solidFill>
              </a:rPr>
              <a:t>Skutkiem ubocznym zmian jest bezpłodność, często oszpecenie twarzy i czasami utrata pigmentu, przez co wiedźmin staje się albinosem, jak Biały Wilk – </a:t>
            </a:r>
            <a:r>
              <a:rPr lang="pl-PL" altLang="en-US" b="1" dirty="0" err="1">
                <a:solidFill>
                  <a:schemeClr val="bg1"/>
                </a:solidFill>
              </a:rPr>
              <a:t>Geralt</a:t>
            </a:r>
            <a:r>
              <a:rPr lang="pl-PL" altLang="en-US" b="1" dirty="0">
                <a:solidFill>
                  <a:schemeClr val="bg1"/>
                </a:solidFill>
              </a:rPr>
              <a:t> z </a:t>
            </a:r>
            <a:r>
              <a:rPr lang="pl-PL" altLang="en-US" b="1" dirty="0" err="1">
                <a:solidFill>
                  <a:schemeClr val="bg1"/>
                </a:solidFill>
              </a:rPr>
              <a:t>Rivii</a:t>
            </a:r>
            <a:r>
              <a:rPr lang="pl-PL" altLang="en-US" b="1" dirty="0">
                <a:solidFill>
                  <a:schemeClr val="bg1"/>
                </a:solidFill>
              </a:rPr>
              <a:t>. Skutki uboczne mogą być różnorodne. Wiedźmini są w stanie korzystać ze szczątkowej magii za pomocą specjalnych znaków magicznych, które są uaktywnianie nie przez słowa lecz przez odpowiednie złożenie palców i wyjątkowo silną koncentrację.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ymbol zastępczy zawartości 111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-635"/>
            <a:ext cx="1219263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/>
              <a:t>Próby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426029"/>
            <a:ext cx="11049000" cy="54319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altLang="en-US" b="1" dirty="0"/>
          </a:p>
          <a:p>
            <a:r>
              <a:rPr lang="pl-PL" altLang="en-US" b="1" dirty="0"/>
              <a:t>W powieściach i opowiadaniach autorstwa A. </a:t>
            </a:r>
            <a:r>
              <a:rPr lang="pl-PL" altLang="en-US" b="1" dirty="0" err="1"/>
              <a:t>Sapkowskiego</a:t>
            </a:r>
            <a:r>
              <a:rPr lang="pl-PL" altLang="en-US" b="1" dirty="0"/>
              <a:t> wspomniana i opisana jest tylko jedna Próba, której może zostać poddany kandydat na wiedźmina</a:t>
            </a:r>
            <a:r>
              <a:rPr lang="pl-PL" altLang="en-US" b="1" dirty="0" smtClean="0"/>
              <a:t>:</a:t>
            </a:r>
            <a:endParaRPr lang="pl-PL" altLang="en-US" b="1" dirty="0"/>
          </a:p>
          <a:p>
            <a:r>
              <a:rPr lang="pl-PL" altLang="en-US" b="1" dirty="0"/>
              <a:t>Próba Traw – Próba ta polegała na podaniu eliksirów ze specjalnie dobranych ziół uprawianych na terenach </a:t>
            </a:r>
            <a:r>
              <a:rPr lang="pl-PL" altLang="en-US" b="1" dirty="0" err="1"/>
              <a:t>Kaer</a:t>
            </a:r>
            <a:r>
              <a:rPr lang="pl-PL" altLang="en-US" b="1" dirty="0"/>
              <a:t> </a:t>
            </a:r>
            <a:r>
              <a:rPr lang="pl-PL" altLang="en-US" b="1" dirty="0" err="1"/>
              <a:t>Morhen</a:t>
            </a:r>
            <a:r>
              <a:rPr lang="pl-PL" altLang="en-US" b="1" dirty="0"/>
              <a:t>. Według słów </a:t>
            </a:r>
            <a:r>
              <a:rPr lang="pl-PL" altLang="en-US" b="1" dirty="0" err="1"/>
              <a:t>Geralta</a:t>
            </a:r>
            <a:r>
              <a:rPr lang="pl-PL" altLang="en-US" b="1" dirty="0"/>
              <a:t> z </a:t>
            </a:r>
            <a:r>
              <a:rPr lang="pl-PL" altLang="en-US" b="1" dirty="0" err="1"/>
              <a:t>Rivii</a:t>
            </a:r>
            <a:r>
              <a:rPr lang="pl-PL" altLang="en-US" b="1" dirty="0"/>
              <a:t> (Miecz przeznaczenia), jedynie troje lub czworo na dziesięcioro dzieci przechodziło pomyślnie mutację wywołaną lekami. Większość umierała w straszliwych męczarniach. Organizm osoby, która pozytywnie przeszła Próbę Traw, działał nieco odmiennie niż u innych ludzi. Refleks wiedźmina stawał się niewiarygodnie szybki, jego zmysły znacznie się wyostrzały, a niektóre funkcje życiowe, jak np. puls, mogły być przez niego kontrolowane. Dzieci, które były szczególnie odporne, poddawano innym, eksperymentalnym mutacjom (np. </a:t>
            </a:r>
            <a:r>
              <a:rPr lang="pl-PL" altLang="en-US" b="1" dirty="0" err="1"/>
              <a:t>Geralt</a:t>
            </a:r>
            <a:r>
              <a:rPr lang="pl-PL" altLang="en-US" b="1" dirty="0"/>
              <a:t> z </a:t>
            </a:r>
            <a:r>
              <a:rPr lang="pl-PL" altLang="en-US" b="1" dirty="0" err="1"/>
              <a:t>Rivii</a:t>
            </a:r>
            <a:r>
              <a:rPr lang="pl-PL" altLang="en-US" b="1" dirty="0"/>
              <a:t>). Ponadto po próbie wiedźmini stawali się bezpłodni („mutanty są sterylne” – Granica możliwości), mogli też tłumić swoje emocje tak, iż wielu sądziło, że w ogóle nie mają uczuć. Występowało wiele innych skutków ubocznych, trudnych do przewidzenia. </a:t>
            </a:r>
            <a:r>
              <a:rPr lang="pl-PL" altLang="en-US" b="1" dirty="0" err="1"/>
              <a:t>Geralt</a:t>
            </a:r>
            <a:r>
              <a:rPr lang="pl-PL" altLang="en-US" b="1" dirty="0"/>
              <a:t> przeszedł mutację w bardzo młodym wieku, efektem ubocznym jego mutacji są białe włosy. „To okropne, co Próba Traw robi z chłopcami” – słowa </a:t>
            </a:r>
            <a:r>
              <a:rPr lang="pl-PL" altLang="en-US" b="1" dirty="0" err="1"/>
              <a:t>Geralta</a:t>
            </a:r>
            <a:r>
              <a:rPr lang="pl-PL" altLang="en-US" b="1" dirty="0"/>
              <a:t> w </a:t>
            </a:r>
            <a:r>
              <a:rPr lang="pl-PL" altLang="en-US" b="1" i="1" dirty="0"/>
              <a:t>Mieczu przeznaczenia</a:t>
            </a:r>
            <a:r>
              <a:rPr lang="pl-PL" altLang="en-US" b="1" dirty="0"/>
              <a:t>.</a:t>
            </a:r>
          </a:p>
          <a:p>
            <a:r>
              <a:rPr lang="pl-PL" altLang="en-US" b="1" dirty="0"/>
              <a:t>Pozostałe </a:t>
            </a:r>
            <a:r>
              <a:rPr lang="pl-PL" altLang="en-US" b="1" dirty="0" err="1"/>
              <a:t>dwie</a:t>
            </a:r>
            <a:r>
              <a:rPr lang="pl-PL" altLang="en-US" b="1" dirty="0"/>
              <a:t> Próby są wspomniane w serialu </a:t>
            </a:r>
            <a:r>
              <a:rPr lang="pl-PL" altLang="en-US" b="1" i="1" dirty="0"/>
              <a:t>Wiedźmin</a:t>
            </a:r>
            <a:r>
              <a:rPr lang="pl-PL" altLang="en-US" b="1" dirty="0"/>
              <a:t> w reż. Marka Brodzkiego</a:t>
            </a:r>
            <a:r>
              <a:rPr lang="pl-PL" altLang="en-US" b="1" dirty="0" smtClean="0"/>
              <a:t>:</a:t>
            </a:r>
            <a:endParaRPr lang="pl-PL" altLang="en-US" b="1" dirty="0"/>
          </a:p>
          <a:p>
            <a:r>
              <a:rPr lang="pl-PL" altLang="en-US" b="1" dirty="0"/>
              <a:t>Próba Snów – Próbie tej poddawano tylko dzieci, u których nie było pewności co do całkowitej mutacji – miała ona na celu sprawdzenie, czy kandydat na wiedźmina pamięta coś z czasów przed Próbą Traw;</a:t>
            </a:r>
          </a:p>
          <a:p>
            <a:r>
              <a:rPr lang="pl-PL" altLang="en-US" b="1" dirty="0"/>
              <a:t>Próba Gór – nie zawsze była używana, korzystano z niej gdy nie było wiadomo czy kandydat na wiedźmina został w pełni mutantem – tylko wiedźmin mógł przeżyć Próbę Gór.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Symbol zastępczy zawartości 112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635"/>
            <a:ext cx="12192635" cy="68573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/>
              <a:t>Koniec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305800" cy="4351338"/>
          </a:xfrm>
        </p:spPr>
        <p:txBody>
          <a:bodyPr>
            <a:normAutofit/>
          </a:bodyPr>
          <a:lstStyle/>
          <a:p>
            <a:r>
              <a:rPr lang="pl-PL" altLang="en-US" dirty="0">
                <a:solidFill>
                  <a:schemeClr val="bg1"/>
                </a:solidFill>
              </a:rPr>
              <a:t>Ź</a:t>
            </a:r>
            <a:r>
              <a:rPr lang="pl-PL" altLang="en-US" dirty="0" smtClean="0">
                <a:solidFill>
                  <a:schemeClr val="bg1"/>
                </a:solidFill>
              </a:rPr>
              <a:t>ródła </a:t>
            </a:r>
            <a:r>
              <a:rPr lang="pl-PL" altLang="en-US" dirty="0">
                <a:solidFill>
                  <a:schemeClr val="bg1"/>
                </a:solidFill>
              </a:rPr>
              <a:t>informacji:</a:t>
            </a:r>
          </a:p>
          <a:p>
            <a:pPr marL="0" indent="0">
              <a:buNone/>
            </a:pPr>
            <a:r>
              <a:rPr lang="pl-PL" altLang="en-US" dirty="0">
                <a:solidFill>
                  <a:schemeClr val="bg1"/>
                </a:solidFill>
              </a:rPr>
              <a:t>- https://pl.wikipedia.org/wiki/Wiedźmin#Cykl_książek</a:t>
            </a:r>
          </a:p>
          <a:p>
            <a:pPr marL="0" indent="0">
              <a:buNone/>
            </a:pPr>
            <a:endParaRPr lang="pl-PL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altLang="en-US" dirty="0">
                <a:solidFill>
                  <a:schemeClr val="bg1"/>
                </a:solidFill>
              </a:rPr>
              <a:t>Dziękuję za uwagę</a:t>
            </a:r>
          </a:p>
          <a:p>
            <a:pPr marL="0" indent="0">
              <a:buNone/>
            </a:pPr>
            <a:r>
              <a:rPr lang="pl-PL" altLang="en-US" dirty="0">
                <a:solidFill>
                  <a:schemeClr val="bg1"/>
                </a:solidFill>
              </a:rPr>
              <a:t>Mateusz </a:t>
            </a:r>
            <a:r>
              <a:rPr lang="pl-PL" altLang="en-US" dirty="0" smtClean="0">
                <a:solidFill>
                  <a:schemeClr val="bg1"/>
                </a:solidFill>
              </a:rPr>
              <a:t>Turowski, kl. 1 ts2</a:t>
            </a:r>
            <a:endParaRPr lang="pl-PL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Symbol zastępczy zawartości 101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209145" cy="68605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0"/>
            <a:ext cx="10276114" cy="309789"/>
          </a:xfrm>
        </p:spPr>
        <p:txBody>
          <a:bodyPr>
            <a:normAutofit fontScale="90000"/>
          </a:bodyPr>
          <a:lstStyle/>
          <a:p>
            <a:endParaRPr lang="pl-PL" alt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4171" y="413658"/>
            <a:ext cx="11800115" cy="5763624"/>
          </a:xfrm>
        </p:spPr>
        <p:txBody>
          <a:bodyPr>
            <a:noAutofit/>
          </a:bodyPr>
          <a:lstStyle/>
          <a:p>
            <a:r>
              <a:rPr lang="pl-PL" altLang="en-US" sz="2000" b="1" dirty="0"/>
              <a:t>Cykl </a:t>
            </a:r>
            <a:r>
              <a:rPr lang="pl-PL" altLang="en-US" sz="2000" b="1" dirty="0" err="1" smtClean="0"/>
              <a:t>wiedźmiński</a:t>
            </a:r>
            <a:r>
              <a:rPr lang="pl-PL" altLang="en-US" sz="2000" b="1" dirty="0" smtClean="0"/>
              <a:t> </a:t>
            </a:r>
            <a:r>
              <a:rPr lang="pl-PL" altLang="en-US" sz="2000" b="1" dirty="0"/>
              <a:t>zaczął się jako seria opowiadań, pierwotnie publikowanych na łamach miesięcznika „Fantastyka”. Były głównie nowymi wersjami znanych legend i baśni (nazywanymi wersjami postmodernistycznymi; sam autor w wywiadach </a:t>
            </a:r>
            <a:r>
              <a:rPr lang="pl-PL" altLang="en-US" sz="2000" b="1" dirty="0" smtClean="0"/>
              <a:t>twierdzi</a:t>
            </a:r>
            <a:r>
              <a:rPr lang="pl-PL" altLang="en-US" sz="2000" b="1" dirty="0"/>
              <a:t>, że pisząc opowiadania jako metodę twórczą wybrał </a:t>
            </a:r>
            <a:r>
              <a:rPr lang="pl-PL" altLang="en-US" sz="2000" b="1" dirty="0" err="1"/>
              <a:t>euhemeryzację</a:t>
            </a:r>
            <a:r>
              <a:rPr lang="pl-PL" altLang="en-US" sz="2000" b="1" dirty="0"/>
              <a:t> baśni</a:t>
            </a:r>
            <a:r>
              <a:rPr lang="pl-PL" altLang="en-US" sz="2000" b="1" dirty="0" smtClean="0"/>
              <a:t>).</a:t>
            </a:r>
            <a:endParaRPr lang="pl-PL" altLang="en-US" sz="2000" b="1" dirty="0"/>
          </a:p>
          <a:p>
            <a:r>
              <a:rPr lang="pl-PL" altLang="en-US" sz="2000" b="1" dirty="0"/>
              <a:t>Pierwszym z nich było opowiadanie Wiedźmin z grudnia 1986 roku, napisane na konkurs „Fantastyki”, w którym zajęło III miejsce (I miejsce zajęło opowiadanie </a:t>
            </a:r>
            <a:r>
              <a:rPr lang="pl-PL" altLang="en-US" sz="2000" b="1" dirty="0" err="1" smtClean="0"/>
              <a:t>Wróciełeś</a:t>
            </a:r>
            <a:r>
              <a:rPr lang="pl-PL" altLang="en-US" sz="2000" b="1" dirty="0" smtClean="0"/>
              <a:t> </a:t>
            </a:r>
            <a:r>
              <a:rPr lang="pl-PL" altLang="en-US" sz="2000" b="1" dirty="0" err="1"/>
              <a:t>Sneogg</a:t>
            </a:r>
            <a:r>
              <a:rPr lang="pl-PL" altLang="en-US" sz="2000" b="1" dirty="0"/>
              <a:t>, </a:t>
            </a:r>
            <a:r>
              <a:rPr lang="pl-PL" altLang="en-US" sz="2000" b="1" dirty="0" smtClean="0"/>
              <a:t>wiedziałam</a:t>
            </a:r>
            <a:r>
              <a:rPr lang="pl-PL" altLang="en-US" sz="2000" b="1" dirty="0"/>
              <a:t>... Marka S. </a:t>
            </a:r>
            <a:r>
              <a:rPr lang="pl-PL" altLang="en-US" sz="2000" b="1" dirty="0" err="1"/>
              <a:t>Huberatha</a:t>
            </a:r>
            <a:r>
              <a:rPr lang="pl-PL" altLang="en-US" sz="2000" b="1" dirty="0" smtClean="0"/>
              <a:t>).</a:t>
            </a:r>
            <a:endParaRPr lang="pl-PL" altLang="en-US" sz="2000" b="1" dirty="0"/>
          </a:p>
          <a:p>
            <a:r>
              <a:rPr lang="pl-PL" altLang="en-US" sz="2000" b="1" dirty="0"/>
              <a:t>Kolejne opowiadanie Droga, z której się nie wraca (niezwiązane bezpośrednio z postacią </a:t>
            </a:r>
            <a:r>
              <a:rPr lang="pl-PL" altLang="en-US" sz="2000" b="1" dirty="0" err="1"/>
              <a:t>Geralta</a:t>
            </a:r>
            <a:r>
              <a:rPr lang="pl-PL" altLang="en-US" sz="2000" b="1" dirty="0"/>
              <a:t> z </a:t>
            </a:r>
            <a:r>
              <a:rPr lang="pl-PL" altLang="en-US" sz="2000" b="1" dirty="0" err="1"/>
              <a:t>Rivii</a:t>
            </a:r>
            <a:r>
              <a:rPr lang="pl-PL" altLang="en-US" sz="2000" b="1" dirty="0"/>
              <a:t>) ukazało się w sierpniowym numerze pisma w 1988 roku. Początkowo autor nie chciał nawiązywać w nim do cyklu ze świata wiedźmina, jednak kiedy cykl ten zaczął powstawać, pojawiły się w nim nawiązania do fabuły tego opowiadania. Jak wspomina pisarz, kiedy Droga, z której się nie wraca po raz pierwszy ukazała się na łamach „Fantastyki”, dokonano poprawek redaktorskich bez zgody samego </a:t>
            </a:r>
            <a:r>
              <a:rPr lang="pl-PL" altLang="en-US" sz="2000" b="1" dirty="0" err="1"/>
              <a:t>Sapkowskiego</a:t>
            </a:r>
            <a:r>
              <a:rPr lang="pl-PL" altLang="en-US" sz="2000" b="1" dirty="0"/>
              <a:t> (pierwotna wersja opowiadania została później opublikowana w zbiorze Coś się kończy, coś się zaczyna</a:t>
            </a:r>
            <a:r>
              <a:rPr lang="pl-PL" altLang="en-US" sz="2000" b="1" dirty="0" smtClean="0"/>
              <a:t>).</a:t>
            </a:r>
            <a:endParaRPr lang="pl-PL" altLang="en-US" sz="2000" b="1" dirty="0"/>
          </a:p>
          <a:p>
            <a:r>
              <a:rPr lang="pl-PL" altLang="en-US" sz="2000" b="1" dirty="0"/>
              <a:t>Pierwsze cztery opowiadania o </a:t>
            </a:r>
            <a:r>
              <a:rPr lang="pl-PL" altLang="en-US" sz="2000" b="1" dirty="0" err="1"/>
              <a:t>Geralcie</a:t>
            </a:r>
            <a:r>
              <a:rPr lang="pl-PL" altLang="en-US" sz="2000" b="1" dirty="0"/>
              <a:t> oraz Droga, z której się nie wraca, ukazały się w zbiorze opowiadań Wiedźmin, który został opublikowany nakładem wydawnictwa Reporter. Później trzynaście opowiadań </a:t>
            </a:r>
            <a:r>
              <a:rPr lang="pl-PL" altLang="en-US" sz="2000" b="1" dirty="0" err="1"/>
              <a:t>wiedźmińskich</a:t>
            </a:r>
            <a:r>
              <a:rPr lang="pl-PL" altLang="en-US" sz="2000" b="1" dirty="0"/>
              <a:t> ukazało się w dwóch zbiorach wydawnictwa </a:t>
            </a:r>
            <a:r>
              <a:rPr lang="pl-PL" altLang="en-US" sz="2000" b="1" dirty="0" err="1"/>
              <a:t>SuperNowa</a:t>
            </a:r>
            <a:r>
              <a:rPr lang="pl-PL" altLang="en-US" sz="2000" b="1" dirty="0"/>
              <a:t> – Ostatnie życzenie oraz Miecz przeznaczenia. Dwa opowiadania pośrednio związane z cyklem – Droga, z której się nie wraca oraz Coś się kończy, coś się zaczyna (opowiadanie-żart, opublikowane w 1994 w </a:t>
            </a:r>
            <a:r>
              <a:rPr lang="pl-PL" altLang="en-US" sz="2000" b="1" dirty="0" err="1"/>
              <a:t>fanzinie</a:t>
            </a:r>
            <a:r>
              <a:rPr lang="pl-PL" altLang="en-US" sz="2000" b="1" dirty="0"/>
              <a:t> „Czerwony Karzeł”, mylnie odczytywane przez niektórych jako alternatywne zakończenie sagi o wiedźminie) znaleźć można w przywołanym wcześniej zbiorze Coś się kończy, coś się zaczyna</a:t>
            </a:r>
            <a:r>
              <a:rPr lang="pl-PL" altLang="en-US" sz="2000" b="1" dirty="0" smtClean="0"/>
              <a:t>.</a:t>
            </a:r>
            <a:endParaRPr lang="pl-PL" altLang="en-US" sz="2000" b="1" dirty="0"/>
          </a:p>
          <a:p>
            <a:r>
              <a:rPr lang="pl-PL" altLang="en-US" sz="2000" b="1" dirty="0"/>
              <a:t>W 2002 roku, nakładem wydawnictwa </a:t>
            </a:r>
            <a:r>
              <a:rPr lang="pl-PL" altLang="en-US" sz="2000" b="1" dirty="0" err="1"/>
              <a:t>Libros</a:t>
            </a:r>
            <a:r>
              <a:rPr lang="pl-PL" altLang="en-US" sz="2000" b="1" dirty="0"/>
              <a:t>, zostały wydane dwa tomy antologii Opowieści o wiedźminie zawierające 15 opowiadań jako zestawienie dziejów </a:t>
            </a:r>
            <a:r>
              <a:rPr lang="pl-PL" altLang="en-US" sz="2000" b="1" dirty="0" err="1"/>
              <a:t>Geralta</a:t>
            </a:r>
            <a:r>
              <a:rPr lang="pl-PL" altLang="en-US" sz="20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Symbol zastępczy zawartości 102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247245" cy="6858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/>
              <a:t>Saga o wiedźminie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64190" cy="4351655"/>
          </a:xfrm>
        </p:spPr>
        <p:txBody>
          <a:bodyPr/>
          <a:lstStyle/>
          <a:p>
            <a:r>
              <a:rPr lang="pl-PL" altLang="en-US" dirty="0"/>
              <a:t>„Saga o wiedźminie” to pięć powieści o wiedźminie </a:t>
            </a:r>
            <a:r>
              <a:rPr lang="pl-PL" altLang="en-US" dirty="0" err="1" smtClean="0"/>
              <a:t>Geralcie</a:t>
            </a:r>
            <a:r>
              <a:rPr lang="pl-PL" altLang="en-US" dirty="0" smtClean="0"/>
              <a:t>:</a:t>
            </a:r>
          </a:p>
          <a:p>
            <a:pPr>
              <a:buNone/>
            </a:pPr>
            <a:r>
              <a:rPr lang="pl-PL" altLang="en-US" i="1" dirty="0" smtClean="0"/>
              <a:t>Krew </a:t>
            </a:r>
            <a:r>
              <a:rPr lang="pl-PL" altLang="en-US" i="1" dirty="0"/>
              <a:t>elfów, Czas pogardy, Chrzest ognia, Wieża Jaskółki, Pani </a:t>
            </a:r>
            <a:r>
              <a:rPr lang="pl-PL" altLang="en-US" i="1" dirty="0" smtClean="0"/>
              <a:t>Jeziora</a:t>
            </a:r>
            <a:r>
              <a:rPr lang="pl-PL" altLang="en-US" dirty="0" smtClean="0"/>
              <a:t>,</a:t>
            </a:r>
          </a:p>
          <a:p>
            <a:pPr>
              <a:buNone/>
            </a:pPr>
            <a:r>
              <a:rPr lang="pl-PL" altLang="en-US" dirty="0" smtClean="0"/>
              <a:t> </a:t>
            </a:r>
            <a:r>
              <a:rPr lang="pl-PL" altLang="en-US" dirty="0"/>
              <a:t>w których </a:t>
            </a:r>
            <a:r>
              <a:rPr lang="pl-PL" altLang="en-US" dirty="0" err="1"/>
              <a:t>Sapkowski</a:t>
            </a:r>
            <a:r>
              <a:rPr lang="pl-PL" altLang="en-US" dirty="0"/>
              <a:t> łączy wiele wątków rozpoczętych </a:t>
            </a:r>
            <a:r>
              <a:rPr lang="pl-PL" altLang="en-US" dirty="0" smtClean="0"/>
              <a:t/>
            </a:r>
            <a:br>
              <a:rPr lang="pl-PL" altLang="en-US" dirty="0" smtClean="0"/>
            </a:br>
            <a:r>
              <a:rPr lang="pl-PL" altLang="en-US" dirty="0" smtClean="0"/>
              <a:t>w </a:t>
            </a:r>
            <a:r>
              <a:rPr lang="pl-PL" altLang="en-US" dirty="0"/>
              <a:t>opowiadaniach oraz dodaje nowe. </a:t>
            </a:r>
            <a:endParaRPr lang="pl-PL" altLang="en-US" dirty="0" smtClean="0"/>
          </a:p>
          <a:p>
            <a:pPr>
              <a:buNone/>
            </a:pPr>
            <a:r>
              <a:rPr lang="pl-PL" altLang="en-US" dirty="0" smtClean="0"/>
              <a:t>Oprócz </a:t>
            </a:r>
            <a:r>
              <a:rPr lang="pl-PL" altLang="en-US" dirty="0"/>
              <a:t>samego wiedźmina, główną bohaterką jest również </a:t>
            </a:r>
            <a:r>
              <a:rPr lang="pl-PL" altLang="en-US" dirty="0" err="1"/>
              <a:t>Ciri</a:t>
            </a:r>
            <a:r>
              <a:rPr lang="pl-PL" altLang="en-US" dirty="0"/>
              <a:t> – dziecko-niespodzianka znane już z opowiadań. </a:t>
            </a:r>
            <a:r>
              <a:rPr lang="pl-PL" altLang="en-US" dirty="0" smtClean="0"/>
              <a:t/>
            </a:r>
            <a:br>
              <a:rPr lang="pl-PL" altLang="en-US" dirty="0" smtClean="0"/>
            </a:br>
            <a:r>
              <a:rPr lang="pl-PL" altLang="en-US" dirty="0" smtClean="0"/>
              <a:t>Nazwa </a:t>
            </a:r>
            <a:r>
              <a:rPr lang="pl-PL" altLang="en-US" dirty="0"/>
              <a:t>„Saga o wiedźminie” została nadana przez wydawcę – </a:t>
            </a:r>
            <a:r>
              <a:rPr lang="pl-PL" altLang="en-US" dirty="0" err="1"/>
              <a:t>Sapkowski</a:t>
            </a:r>
            <a:r>
              <a:rPr lang="pl-PL" altLang="en-US" dirty="0"/>
              <a:t> zamierzał nazwać sagę „Krew elfów”, zaś pierwszy tom miał być pierwotnie zatytułowany </a:t>
            </a:r>
            <a:r>
              <a:rPr lang="pl-PL" altLang="en-US" i="1" dirty="0"/>
              <a:t>Lwiątko</a:t>
            </a:r>
            <a:r>
              <a:rPr lang="pl-PL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Obraz 10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/>
              <a:t>Lista książek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436914"/>
            <a:ext cx="5181600" cy="47400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altLang="en-US" sz="2600" dirty="0"/>
              <a:t>Zbiory opowiadań</a:t>
            </a:r>
          </a:p>
          <a:p>
            <a:pPr>
              <a:spcBef>
                <a:spcPts val="600"/>
              </a:spcBef>
            </a:pPr>
            <a:r>
              <a:rPr lang="pl-PL" altLang="en-US" sz="2600" dirty="0"/>
              <a:t>Wiedźmin (REPORTER 1990) (wszystkie opowiadania z tego zbioru zawarte są też w trzech zbiorach wydawnictwa </a:t>
            </a:r>
            <a:r>
              <a:rPr lang="pl-PL" altLang="en-US" sz="2600" dirty="0" err="1"/>
              <a:t>SuperNOWA</a:t>
            </a:r>
            <a:r>
              <a:rPr lang="pl-PL" altLang="en-US" sz="2600" dirty="0"/>
              <a:t>)</a:t>
            </a:r>
          </a:p>
          <a:p>
            <a:pPr>
              <a:spcBef>
                <a:spcPts val="600"/>
              </a:spcBef>
            </a:pPr>
            <a:r>
              <a:rPr lang="pl-PL" altLang="en-US" sz="2600" dirty="0"/>
              <a:t>Ostatnie życzenie </a:t>
            </a:r>
            <a:r>
              <a:rPr lang="pl-PL" altLang="en-US" sz="2600" dirty="0" err="1"/>
              <a:t>(SuperNOW</a:t>
            </a:r>
            <a:r>
              <a:rPr lang="pl-PL" altLang="en-US" sz="2600" dirty="0"/>
              <a:t>A 1993)</a:t>
            </a:r>
          </a:p>
          <a:p>
            <a:pPr>
              <a:spcBef>
                <a:spcPts val="600"/>
              </a:spcBef>
            </a:pPr>
            <a:r>
              <a:rPr lang="pl-PL" altLang="en-US" sz="2600" dirty="0"/>
              <a:t>Miecz Przeznaczenia </a:t>
            </a:r>
            <a:r>
              <a:rPr lang="pl-PL" altLang="en-US" sz="2600" dirty="0" err="1"/>
              <a:t>(SuperNOW</a:t>
            </a:r>
            <a:r>
              <a:rPr lang="pl-PL" altLang="en-US" sz="2600" dirty="0"/>
              <a:t>A 1992)</a:t>
            </a:r>
          </a:p>
          <a:p>
            <a:pPr>
              <a:spcBef>
                <a:spcPts val="600"/>
              </a:spcBef>
            </a:pPr>
            <a:r>
              <a:rPr lang="pl-PL" altLang="en-US" sz="2600" dirty="0"/>
              <a:t>Coś się kończy, coś się zaczyna </a:t>
            </a:r>
            <a:r>
              <a:rPr lang="pl-PL" altLang="en-US" sz="2600" dirty="0" err="1"/>
              <a:t>(SuperNOW</a:t>
            </a:r>
            <a:r>
              <a:rPr lang="pl-PL" altLang="en-US" sz="2600" dirty="0"/>
              <a:t>A 2000) (zawiera dwa opowiadania luźno związane </a:t>
            </a:r>
            <a:r>
              <a:rPr lang="pl-PL" altLang="en-US" sz="2600" dirty="0" smtClean="0"/>
              <a:t/>
            </a:r>
            <a:br>
              <a:rPr lang="pl-PL" altLang="en-US" sz="2600" dirty="0" smtClean="0"/>
            </a:br>
            <a:r>
              <a:rPr lang="pl-PL" altLang="en-US" sz="2600" dirty="0" smtClean="0"/>
              <a:t>z </a:t>
            </a:r>
            <a:r>
              <a:rPr lang="pl-PL" altLang="en-US" sz="2600" dirty="0"/>
              <a:t>cyklem </a:t>
            </a:r>
            <a:r>
              <a:rPr lang="pl-PL" altLang="en-US" sz="2600" dirty="0" err="1"/>
              <a:t>wiedźmińskim</a:t>
            </a:r>
            <a:r>
              <a:rPr lang="pl-PL" altLang="en-US" sz="2600" dirty="0"/>
              <a:t>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284514"/>
            <a:ext cx="5181600" cy="48924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altLang="en-US" dirty="0"/>
              <a:t>Tzw. saga o wiedźminie</a:t>
            </a:r>
          </a:p>
          <a:p>
            <a:r>
              <a:rPr lang="pl-PL" altLang="en-US" dirty="0"/>
              <a:t>Krew elfów </a:t>
            </a:r>
            <a:r>
              <a:rPr lang="pl-PL" altLang="en-US" dirty="0" err="1"/>
              <a:t>(SuperNOW</a:t>
            </a:r>
            <a:r>
              <a:rPr lang="pl-PL" altLang="en-US" dirty="0"/>
              <a:t>A 1994)</a:t>
            </a:r>
          </a:p>
          <a:p>
            <a:r>
              <a:rPr lang="pl-PL" altLang="en-US" dirty="0"/>
              <a:t>Czas pogardy </a:t>
            </a:r>
            <a:r>
              <a:rPr lang="pl-PL" altLang="en-US" dirty="0" err="1"/>
              <a:t>(SuperNOW</a:t>
            </a:r>
            <a:r>
              <a:rPr lang="pl-PL" altLang="en-US" dirty="0"/>
              <a:t>A 1995)</a:t>
            </a:r>
          </a:p>
          <a:p>
            <a:r>
              <a:rPr lang="pl-PL" altLang="en-US" dirty="0"/>
              <a:t>Chrzest ognia </a:t>
            </a:r>
            <a:r>
              <a:rPr lang="pl-PL" altLang="en-US" dirty="0" err="1"/>
              <a:t>(SuperNOW</a:t>
            </a:r>
            <a:r>
              <a:rPr lang="pl-PL" altLang="en-US" dirty="0"/>
              <a:t>A 1996)</a:t>
            </a:r>
          </a:p>
          <a:p>
            <a:r>
              <a:rPr lang="pl-PL" altLang="en-US" dirty="0"/>
              <a:t>Wieża Jaskółki </a:t>
            </a:r>
            <a:r>
              <a:rPr lang="pl-PL" altLang="en-US" dirty="0" err="1"/>
              <a:t>(SuperNOW</a:t>
            </a:r>
            <a:r>
              <a:rPr lang="pl-PL" altLang="en-US" dirty="0"/>
              <a:t>A 1997)</a:t>
            </a:r>
          </a:p>
          <a:p>
            <a:r>
              <a:rPr lang="pl-PL" altLang="en-US" dirty="0"/>
              <a:t>Pani Jeziora </a:t>
            </a:r>
            <a:r>
              <a:rPr lang="pl-PL" altLang="en-US" dirty="0" err="1"/>
              <a:t>(SuperNOW</a:t>
            </a:r>
            <a:r>
              <a:rPr lang="pl-PL" altLang="en-US" dirty="0"/>
              <a:t>A 1999)</a:t>
            </a:r>
          </a:p>
          <a:p>
            <a:pPr>
              <a:buNone/>
            </a:pPr>
            <a:r>
              <a:rPr lang="pl-PL" altLang="en-US" dirty="0"/>
              <a:t>Poza tzw. sagą o wiedźminie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Symbol zastępczy zawartości 104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635" cy="68446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>
                <a:solidFill>
                  <a:schemeClr val="bg1"/>
                </a:solidFill>
              </a:rPr>
              <a:t>Główne postacie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382486"/>
            <a:ext cx="10472057" cy="5159827"/>
          </a:xfrm>
        </p:spPr>
        <p:txBody>
          <a:bodyPr>
            <a:normAutofit fontScale="97500"/>
          </a:bodyPr>
          <a:lstStyle/>
          <a:p>
            <a:r>
              <a:rPr lang="pl-PL" altLang="en-US" b="1" dirty="0" err="1">
                <a:solidFill>
                  <a:srgbClr val="FFFF00"/>
                </a:solidFill>
              </a:rPr>
              <a:t>Geralt</a:t>
            </a:r>
            <a:r>
              <a:rPr lang="pl-PL" altLang="en-US" b="1" dirty="0">
                <a:solidFill>
                  <a:srgbClr val="FFFF00"/>
                </a:solidFill>
              </a:rPr>
              <a:t> z </a:t>
            </a:r>
            <a:r>
              <a:rPr lang="pl-PL" altLang="en-US" b="1" dirty="0" err="1">
                <a:solidFill>
                  <a:srgbClr val="FFFF00"/>
                </a:solidFill>
              </a:rPr>
              <a:t>Rivii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Geralt</a:t>
            </a:r>
            <a:r>
              <a:rPr lang="pl-PL" altLang="en-US" b="1" dirty="0">
                <a:solidFill>
                  <a:srgbClr val="FFFF00"/>
                </a:solidFill>
              </a:rPr>
              <a:t> z </a:t>
            </a:r>
            <a:r>
              <a:rPr lang="pl-PL" altLang="en-US" b="1" dirty="0" err="1">
                <a:solidFill>
                  <a:srgbClr val="FFFF00"/>
                </a:solidFill>
              </a:rPr>
              <a:t>Rivii</a:t>
            </a:r>
            <a:r>
              <a:rPr lang="pl-PL" altLang="en-US" b="1" dirty="0">
                <a:solidFill>
                  <a:srgbClr val="FFFF00"/>
                </a:solidFill>
              </a:rPr>
              <a:t> jest wiedźminem, głównym bohaterem cyklu</a:t>
            </a:r>
            <a:r>
              <a:rPr lang="pl-PL" altLang="en-US" b="1" dirty="0" smtClean="0">
                <a:solidFill>
                  <a:srgbClr val="FFFF00"/>
                </a:solidFill>
              </a:rPr>
              <a:t>.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Ciri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Ciri</a:t>
            </a:r>
            <a:r>
              <a:rPr lang="pl-PL" altLang="en-US" b="1" dirty="0">
                <a:solidFill>
                  <a:srgbClr val="FFFF00"/>
                </a:solidFill>
              </a:rPr>
              <a:t> jest księżniczką </a:t>
            </a:r>
            <a:r>
              <a:rPr lang="pl-PL" altLang="en-US" b="1" dirty="0" err="1">
                <a:solidFill>
                  <a:srgbClr val="FFFF00"/>
                </a:solidFill>
              </a:rPr>
              <a:t>Cintry</a:t>
            </a:r>
            <a:r>
              <a:rPr lang="pl-PL" altLang="en-US" b="1" dirty="0">
                <a:solidFill>
                  <a:srgbClr val="FFFF00"/>
                </a:solidFill>
              </a:rPr>
              <a:t> i przybraną córką </a:t>
            </a:r>
            <a:r>
              <a:rPr lang="pl-PL" altLang="en-US" b="1" dirty="0" err="1">
                <a:solidFill>
                  <a:srgbClr val="FFFF00"/>
                </a:solidFill>
              </a:rPr>
              <a:t>Geralta</a:t>
            </a:r>
            <a:r>
              <a:rPr lang="pl-PL" altLang="en-US" b="1" dirty="0">
                <a:solidFill>
                  <a:srgbClr val="FFFF00"/>
                </a:solidFill>
              </a:rPr>
              <a:t> i </a:t>
            </a:r>
            <a:r>
              <a:rPr lang="pl-PL" altLang="en-US" b="1" dirty="0" err="1">
                <a:solidFill>
                  <a:srgbClr val="FFFF00"/>
                </a:solidFill>
              </a:rPr>
              <a:t>Yennefer</a:t>
            </a:r>
            <a:r>
              <a:rPr lang="pl-PL" altLang="en-US" b="1" dirty="0" smtClean="0">
                <a:solidFill>
                  <a:srgbClr val="FFFF00"/>
                </a:solidFill>
              </a:rPr>
              <a:t>.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Yennefer</a:t>
            </a:r>
            <a:r>
              <a:rPr lang="pl-PL" altLang="en-US" b="1" dirty="0">
                <a:solidFill>
                  <a:srgbClr val="FFFF00"/>
                </a:solidFill>
              </a:rPr>
              <a:t> z </a:t>
            </a:r>
            <a:r>
              <a:rPr lang="pl-PL" altLang="en-US" b="1" dirty="0" err="1">
                <a:solidFill>
                  <a:srgbClr val="FFFF00"/>
                </a:solidFill>
              </a:rPr>
              <a:t>Vengerbergu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Yennefer</a:t>
            </a:r>
            <a:r>
              <a:rPr lang="pl-PL" altLang="en-US" b="1" dirty="0">
                <a:solidFill>
                  <a:srgbClr val="FFFF00"/>
                </a:solidFill>
              </a:rPr>
              <a:t> jest czarodziejką, ukochaną </a:t>
            </a:r>
            <a:r>
              <a:rPr lang="pl-PL" altLang="en-US" b="1" dirty="0" err="1">
                <a:solidFill>
                  <a:srgbClr val="FFFF00"/>
                </a:solidFill>
              </a:rPr>
              <a:t>Geralta</a:t>
            </a:r>
            <a:r>
              <a:rPr lang="pl-PL" altLang="en-US" b="1" dirty="0">
                <a:solidFill>
                  <a:srgbClr val="FFFF00"/>
                </a:solidFill>
              </a:rPr>
              <a:t> i przybraną matką </a:t>
            </a:r>
            <a:r>
              <a:rPr lang="pl-PL" altLang="en-US" b="1" dirty="0" err="1">
                <a:solidFill>
                  <a:srgbClr val="FFFF00"/>
                </a:solidFill>
              </a:rPr>
              <a:t>Ciri</a:t>
            </a:r>
            <a:r>
              <a:rPr lang="pl-PL" altLang="en-US" b="1" dirty="0" smtClean="0">
                <a:solidFill>
                  <a:srgbClr val="FFFF00"/>
                </a:solidFill>
              </a:rPr>
              <a:t>.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>
                <a:solidFill>
                  <a:srgbClr val="FFFF00"/>
                </a:solidFill>
              </a:rPr>
              <a:t>Jaskier</a:t>
            </a:r>
          </a:p>
          <a:p>
            <a:r>
              <a:rPr lang="pl-PL" altLang="en-US" b="1" dirty="0">
                <a:solidFill>
                  <a:srgbClr val="FFFF00"/>
                </a:solidFill>
              </a:rPr>
              <a:t>Jaskier to bard, będący przyjacielem </a:t>
            </a:r>
            <a:r>
              <a:rPr lang="pl-PL" altLang="en-US" b="1" dirty="0" err="1" smtClean="0">
                <a:solidFill>
                  <a:srgbClr val="FFFF00"/>
                </a:solidFill>
              </a:rPr>
              <a:t>Geralta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Triss</a:t>
            </a:r>
            <a:r>
              <a:rPr lang="pl-PL" altLang="en-US" b="1" dirty="0">
                <a:solidFill>
                  <a:srgbClr val="FFFF00"/>
                </a:solidFill>
              </a:rPr>
              <a:t> </a:t>
            </a:r>
            <a:r>
              <a:rPr lang="pl-PL" altLang="en-US" b="1" dirty="0" err="1">
                <a:solidFill>
                  <a:srgbClr val="FFFF00"/>
                </a:solidFill>
              </a:rPr>
              <a:t>Merigold</a:t>
            </a:r>
            <a:endParaRPr lang="pl-PL" altLang="en-US" b="1" dirty="0">
              <a:solidFill>
                <a:srgbClr val="FFFF00"/>
              </a:solidFill>
            </a:endParaRPr>
          </a:p>
          <a:p>
            <a:r>
              <a:rPr lang="pl-PL" altLang="en-US" b="1" dirty="0" err="1">
                <a:solidFill>
                  <a:srgbClr val="FFFF00"/>
                </a:solidFill>
              </a:rPr>
              <a:t>Triss</a:t>
            </a:r>
            <a:r>
              <a:rPr lang="pl-PL" altLang="en-US" b="1" dirty="0">
                <a:solidFill>
                  <a:srgbClr val="FFFF00"/>
                </a:solidFill>
              </a:rPr>
              <a:t> to czarodziejka, przyjaciółka </a:t>
            </a:r>
            <a:r>
              <a:rPr lang="pl-PL" altLang="en-US" b="1" dirty="0" err="1">
                <a:solidFill>
                  <a:srgbClr val="FFFF00"/>
                </a:solidFill>
              </a:rPr>
              <a:t>Yennefer</a:t>
            </a:r>
            <a:r>
              <a:rPr lang="pl-PL" altLang="en-US" b="1" dirty="0">
                <a:solidFill>
                  <a:srgbClr val="FFFF00"/>
                </a:solidFill>
              </a:rPr>
              <a:t>, </a:t>
            </a:r>
            <a:r>
              <a:rPr lang="pl-PL" altLang="en-US" b="1" dirty="0" err="1">
                <a:solidFill>
                  <a:srgbClr val="FFFF00"/>
                </a:solidFill>
              </a:rPr>
              <a:t>Geralta</a:t>
            </a:r>
            <a:r>
              <a:rPr lang="pl-PL" altLang="en-US" b="1" dirty="0">
                <a:solidFill>
                  <a:srgbClr val="FFFF00"/>
                </a:solidFill>
              </a:rPr>
              <a:t> i </a:t>
            </a:r>
            <a:r>
              <a:rPr lang="pl-PL" altLang="en-US" b="1" dirty="0" err="1">
                <a:solidFill>
                  <a:srgbClr val="FFFF00"/>
                </a:solidFill>
              </a:rPr>
              <a:t>Ciri</a:t>
            </a:r>
            <a:r>
              <a:rPr lang="pl-PL" altLang="en-US" b="1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ymbol zastępczy zawartości 105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635" cy="68510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>
                <a:solidFill>
                  <a:schemeClr val="bg1"/>
                </a:solidFill>
              </a:rPr>
              <a:t>Świat przedstawiony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48257" cy="4351338"/>
          </a:xfrm>
        </p:spPr>
        <p:txBody>
          <a:bodyPr>
            <a:normAutofit/>
          </a:bodyPr>
          <a:lstStyle/>
          <a:p>
            <a:r>
              <a:rPr lang="pl-PL" altLang="en-US" sz="4000" dirty="0">
                <a:solidFill>
                  <a:schemeClr val="bg1"/>
                </a:solidFill>
              </a:rPr>
              <a:t>Świat przedstawiony utworów o wiedźminie obejmuje bezimienną </a:t>
            </a:r>
            <a:r>
              <a:rPr lang="pl-PL" altLang="en-US" sz="4000" dirty="0" smtClean="0">
                <a:solidFill>
                  <a:schemeClr val="bg1"/>
                </a:solidFill>
              </a:rPr>
              <a:t>planetę, </a:t>
            </a:r>
            <a:r>
              <a:rPr lang="pl-PL" altLang="en-US" sz="4000" dirty="0">
                <a:solidFill>
                  <a:schemeClr val="bg1"/>
                </a:solidFill>
              </a:rPr>
              <a:t>na którą ludzie przybyli z innego świata, a także inne światy równoległe, m.in. świat elfów </a:t>
            </a:r>
            <a:r>
              <a:rPr lang="pl-PL" altLang="en-US" sz="4000" dirty="0" err="1">
                <a:solidFill>
                  <a:schemeClr val="bg1"/>
                </a:solidFill>
              </a:rPr>
              <a:t>Aen</a:t>
            </a:r>
            <a:r>
              <a:rPr lang="pl-PL" altLang="en-US" sz="4000" dirty="0">
                <a:solidFill>
                  <a:schemeClr val="bg1"/>
                </a:solidFill>
              </a:rPr>
              <a:t> Elle, do których przenosi się </a:t>
            </a:r>
            <a:r>
              <a:rPr lang="pl-PL" altLang="en-US" sz="4000" dirty="0" err="1">
                <a:solidFill>
                  <a:schemeClr val="bg1"/>
                </a:solidFill>
              </a:rPr>
              <a:t>Ciri</a:t>
            </a:r>
            <a:r>
              <a:rPr lang="pl-PL" altLang="en-US" sz="4000" dirty="0">
                <a:solidFill>
                  <a:schemeClr val="bg1"/>
                </a:solidFill>
              </a:rPr>
              <a:t>, dzięki </a:t>
            </a:r>
            <a:r>
              <a:rPr lang="pl-PL" altLang="en-US" sz="4000" dirty="0" smtClean="0">
                <a:solidFill>
                  <a:schemeClr val="bg1"/>
                </a:solidFill>
              </a:rPr>
              <a:t>swoim </a:t>
            </a:r>
            <a:r>
              <a:rPr lang="pl-PL" altLang="en-US" sz="4000" dirty="0">
                <a:solidFill>
                  <a:schemeClr val="bg1"/>
                </a:solidFill>
              </a:rPr>
              <a:t>zdolnościom.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Symbol zastępczy zawartości 106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43840" y="681355"/>
            <a:ext cx="11948160" cy="61766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>
                <a:solidFill>
                  <a:schemeClr val="bg1"/>
                </a:solidFill>
              </a:rPr>
              <a:t>Wiedźmini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73995" cy="4351655"/>
          </a:xfrm>
        </p:spPr>
        <p:txBody>
          <a:bodyPr>
            <a:normAutofit/>
          </a:bodyPr>
          <a:lstStyle/>
          <a:p>
            <a:r>
              <a:rPr lang="pl-PL" altLang="en-US" sz="3600" dirty="0">
                <a:solidFill>
                  <a:schemeClr val="bg1"/>
                </a:solidFill>
              </a:rPr>
              <a:t>Oprócz </a:t>
            </a:r>
            <a:r>
              <a:rPr lang="pl-PL" altLang="en-US" sz="3600" dirty="0" err="1">
                <a:solidFill>
                  <a:schemeClr val="bg1"/>
                </a:solidFill>
              </a:rPr>
              <a:t>Geralta</a:t>
            </a:r>
            <a:r>
              <a:rPr lang="pl-PL" altLang="en-US" sz="3600" dirty="0">
                <a:solidFill>
                  <a:schemeClr val="bg1"/>
                </a:solidFill>
              </a:rPr>
              <a:t>, wiedźminami w książkach </a:t>
            </a:r>
            <a:r>
              <a:rPr lang="pl-PL" altLang="en-US" sz="3600" dirty="0" err="1">
                <a:solidFill>
                  <a:schemeClr val="bg1"/>
                </a:solidFill>
              </a:rPr>
              <a:t>Sapkowskiego</a:t>
            </a:r>
            <a:r>
              <a:rPr lang="pl-PL" altLang="en-US" sz="3600" dirty="0">
                <a:solidFill>
                  <a:schemeClr val="bg1"/>
                </a:solidFill>
              </a:rPr>
              <a:t> byli: </a:t>
            </a:r>
            <a:endParaRPr lang="pl-PL" altLang="en-US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altLang="en-US" sz="3600" dirty="0" err="1" smtClean="0">
                <a:solidFill>
                  <a:schemeClr val="bg1"/>
                </a:solidFill>
              </a:rPr>
              <a:t>Vesemir</a:t>
            </a:r>
            <a:r>
              <a:rPr lang="pl-PL" altLang="en-US" sz="3600" dirty="0">
                <a:solidFill>
                  <a:schemeClr val="bg1"/>
                </a:solidFill>
              </a:rPr>
              <a:t>, </a:t>
            </a:r>
            <a:r>
              <a:rPr lang="pl-PL" altLang="en-US" sz="3600" dirty="0" err="1">
                <a:solidFill>
                  <a:schemeClr val="bg1"/>
                </a:solidFill>
              </a:rPr>
              <a:t>Eskel</a:t>
            </a:r>
            <a:r>
              <a:rPr lang="pl-PL" altLang="en-US" sz="3600" dirty="0">
                <a:solidFill>
                  <a:schemeClr val="bg1"/>
                </a:solidFill>
              </a:rPr>
              <a:t>, Lambert i </a:t>
            </a:r>
            <a:r>
              <a:rPr lang="pl-PL" altLang="en-US" sz="3600" dirty="0" err="1">
                <a:solidFill>
                  <a:schemeClr val="bg1"/>
                </a:solidFill>
              </a:rPr>
              <a:t>Coën</a:t>
            </a:r>
            <a:r>
              <a:rPr lang="pl-PL" altLang="en-US" sz="3600" dirty="0">
                <a:solidFill>
                  <a:schemeClr val="bg1"/>
                </a:solidFill>
              </a:rPr>
              <a:t>. </a:t>
            </a:r>
            <a:endParaRPr lang="pl-PL" altLang="en-US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altLang="en-US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altLang="en-US" sz="3600" dirty="0" err="1" smtClean="0">
                <a:solidFill>
                  <a:schemeClr val="bg1"/>
                </a:solidFill>
              </a:rPr>
              <a:t>Ciri</a:t>
            </a:r>
            <a:r>
              <a:rPr lang="pl-PL" altLang="en-US" sz="3600" dirty="0" smtClean="0">
                <a:solidFill>
                  <a:schemeClr val="bg1"/>
                </a:solidFill>
              </a:rPr>
              <a:t> </a:t>
            </a:r>
            <a:r>
              <a:rPr lang="pl-PL" altLang="en-US" sz="3600" dirty="0">
                <a:solidFill>
                  <a:schemeClr val="bg1"/>
                </a:solidFill>
              </a:rPr>
              <a:t>została przeszkolona w </a:t>
            </a:r>
            <a:r>
              <a:rPr lang="pl-PL" altLang="en-US" sz="3600" dirty="0" err="1">
                <a:solidFill>
                  <a:schemeClr val="bg1"/>
                </a:solidFill>
              </a:rPr>
              <a:t>wiedźmińskim</a:t>
            </a:r>
            <a:r>
              <a:rPr lang="pl-PL" altLang="en-US" sz="3600" dirty="0">
                <a:solidFill>
                  <a:schemeClr val="bg1"/>
                </a:solidFill>
              </a:rPr>
              <a:t> stylu walki </a:t>
            </a:r>
            <a:r>
              <a:rPr lang="pl-PL" altLang="en-US" sz="3600" dirty="0" smtClean="0">
                <a:solidFill>
                  <a:schemeClr val="bg1"/>
                </a:solidFill>
              </a:rPr>
              <a:t/>
            </a:r>
            <a:br>
              <a:rPr lang="pl-PL" altLang="en-US" sz="3600" dirty="0" smtClean="0">
                <a:solidFill>
                  <a:schemeClr val="bg1"/>
                </a:solidFill>
              </a:rPr>
            </a:br>
            <a:r>
              <a:rPr lang="pl-PL" altLang="en-US" sz="3600" dirty="0" smtClean="0">
                <a:solidFill>
                  <a:schemeClr val="bg1"/>
                </a:solidFill>
              </a:rPr>
              <a:t>i </a:t>
            </a:r>
            <a:r>
              <a:rPr lang="pl-PL" altLang="en-US" sz="3600" dirty="0">
                <a:solidFill>
                  <a:schemeClr val="bg1"/>
                </a:solidFill>
              </a:rPr>
              <a:t>była nazywana </a:t>
            </a:r>
            <a:r>
              <a:rPr lang="pl-PL" altLang="en-US" sz="3600" dirty="0" err="1">
                <a:solidFill>
                  <a:schemeClr val="bg1"/>
                </a:solidFill>
              </a:rPr>
              <a:t>wiedźminką</a:t>
            </a:r>
            <a:r>
              <a:rPr lang="pl-PL" altLang="en-US" sz="3600" dirty="0">
                <a:solidFill>
                  <a:schemeClr val="bg1"/>
                </a:solidFill>
              </a:rPr>
              <a:t>, ale nie została poddana Próbie Traw.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Symbol zastępczy zawartości 107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-635"/>
            <a:ext cx="12192635" cy="68592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/>
              <a:t>Eskel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404257"/>
            <a:ext cx="10587990" cy="4773023"/>
          </a:xfrm>
        </p:spPr>
        <p:txBody>
          <a:bodyPr/>
          <a:lstStyle/>
          <a:p>
            <a:r>
              <a:rPr lang="pl-PL" altLang="en-US" dirty="0" err="1"/>
              <a:t>Eskel</a:t>
            </a:r>
            <a:r>
              <a:rPr lang="pl-PL" altLang="en-US" dirty="0"/>
              <a:t> był wiedźminem, przyjacielem </a:t>
            </a:r>
            <a:r>
              <a:rPr lang="pl-PL" altLang="en-US" dirty="0" err="1"/>
              <a:t>Geralta</a:t>
            </a:r>
            <a:r>
              <a:rPr lang="pl-PL" altLang="en-US" dirty="0"/>
              <a:t> z lat dziecięcych, podobnym mu wiekiem i wyglądem (z wyjątkiem koloru włosów). </a:t>
            </a:r>
            <a:r>
              <a:rPr lang="pl-PL" altLang="en-US" dirty="0" smtClean="0"/>
              <a:t/>
            </a:r>
            <a:br>
              <a:rPr lang="pl-PL" altLang="en-US" dirty="0" smtClean="0"/>
            </a:br>
            <a:r>
              <a:rPr lang="pl-PL" altLang="en-US" dirty="0" smtClean="0"/>
              <a:t>Miał </a:t>
            </a:r>
            <a:r>
              <a:rPr lang="pl-PL" altLang="en-US" dirty="0"/>
              <a:t>nieprzyjemną, metaliczną barwę głosu, a jego twarz szpeciła długa półokrągła blizna. Pierwszy raz jest o nim mowa w pierwszym tomie sagi (</a:t>
            </a:r>
            <a:r>
              <a:rPr lang="pl-PL" altLang="en-US" i="1" dirty="0"/>
              <a:t>Krew elfów</a:t>
            </a:r>
            <a:r>
              <a:rPr lang="pl-PL" altLang="en-US" dirty="0"/>
              <a:t>). Następnie pojawia się w wizji </a:t>
            </a:r>
            <a:r>
              <a:rPr lang="pl-PL" altLang="en-US" dirty="0" err="1"/>
              <a:t>Ciri</a:t>
            </a:r>
            <a:r>
              <a:rPr lang="pl-PL" altLang="en-US" dirty="0"/>
              <a:t> na pustyni </a:t>
            </a:r>
            <a:r>
              <a:rPr lang="pl-PL" altLang="en-US" dirty="0" err="1"/>
              <a:t>Korath</a:t>
            </a:r>
            <a:r>
              <a:rPr lang="pl-PL" altLang="en-US" dirty="0"/>
              <a:t>, prowadzony na szafot.</a:t>
            </a:r>
          </a:p>
          <a:p>
            <a:endParaRPr lang="pl-PL" altLang="en-US" dirty="0"/>
          </a:p>
          <a:p>
            <a:r>
              <a:rPr lang="pl-PL" altLang="en-US" dirty="0"/>
              <a:t>Poza cyklem </a:t>
            </a:r>
            <a:r>
              <a:rPr lang="pl-PL" altLang="en-US" dirty="0" err="1"/>
              <a:t>wiedźmińskim</a:t>
            </a:r>
            <a:r>
              <a:rPr lang="pl-PL" altLang="en-US" dirty="0"/>
              <a:t>, </a:t>
            </a:r>
            <a:r>
              <a:rPr lang="pl-PL" altLang="en-US" dirty="0" err="1"/>
              <a:t>Eskel</a:t>
            </a:r>
            <a:r>
              <a:rPr lang="pl-PL" altLang="en-US" dirty="0"/>
              <a:t> przybywa z </a:t>
            </a:r>
            <a:r>
              <a:rPr lang="pl-PL" altLang="en-US" dirty="0" err="1"/>
              <a:t>Vesemirem</a:t>
            </a:r>
            <a:r>
              <a:rPr lang="pl-PL" altLang="en-US" dirty="0"/>
              <a:t> na ślub </a:t>
            </a:r>
            <a:r>
              <a:rPr lang="pl-PL" altLang="en-US" dirty="0" err="1"/>
              <a:t>Geralta</a:t>
            </a:r>
            <a:r>
              <a:rPr lang="pl-PL" altLang="en-US" dirty="0"/>
              <a:t> i </a:t>
            </a:r>
            <a:r>
              <a:rPr lang="pl-PL" altLang="en-US" dirty="0" err="1"/>
              <a:t>Yennefer</a:t>
            </a:r>
            <a:r>
              <a:rPr lang="pl-PL" altLang="en-US" dirty="0"/>
              <a:t> w opowiadaniu </a:t>
            </a:r>
            <a:r>
              <a:rPr lang="pl-PL" altLang="en-US" i="1" dirty="0"/>
              <a:t>Coś się kończy, coś się zaczyna</a:t>
            </a:r>
            <a:r>
              <a:rPr lang="pl-PL" alt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ymbol zastępczy zawartości 108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-635"/>
            <a:ext cx="12192635" cy="68592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dirty="0" err="1">
                <a:solidFill>
                  <a:schemeClr val="bg1"/>
                </a:solidFill>
              </a:rPr>
              <a:t>Vesemir</a:t>
            </a:r>
            <a:endParaRPr lang="pl-PL" altLang="en-US" dirty="0">
              <a:solidFill>
                <a:schemeClr val="bg1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455275" cy="4351655"/>
          </a:xfrm>
        </p:spPr>
        <p:txBody>
          <a:bodyPr>
            <a:noAutofit/>
          </a:bodyPr>
          <a:lstStyle/>
          <a:p>
            <a:r>
              <a:rPr lang="pl-PL" altLang="en-US" sz="3600" dirty="0" err="1">
                <a:solidFill>
                  <a:schemeClr val="bg1"/>
                </a:solidFill>
              </a:rPr>
              <a:t>Vesemir</a:t>
            </a:r>
            <a:r>
              <a:rPr lang="pl-PL" altLang="en-US" sz="3600" dirty="0">
                <a:solidFill>
                  <a:schemeClr val="bg1"/>
                </a:solidFill>
              </a:rPr>
              <a:t> był najstarszym (w sadze określonym jako: „kto wie, czy nie starszy niż </a:t>
            </a:r>
            <a:r>
              <a:rPr lang="pl-PL" altLang="en-US" sz="3600" dirty="0" err="1">
                <a:solidFill>
                  <a:schemeClr val="bg1"/>
                </a:solidFill>
              </a:rPr>
              <a:t>Kaer</a:t>
            </a:r>
            <a:r>
              <a:rPr lang="pl-PL" altLang="en-US" sz="3600" dirty="0">
                <a:solidFill>
                  <a:schemeClr val="bg1"/>
                </a:solidFill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</a:rPr>
              <a:t>Morhen</a:t>
            </a:r>
            <a:r>
              <a:rPr lang="pl-PL" altLang="en-US" sz="3600" dirty="0">
                <a:solidFill>
                  <a:schemeClr val="bg1"/>
                </a:solidFill>
              </a:rPr>
              <a:t>”) wiedźminem z </a:t>
            </a:r>
            <a:r>
              <a:rPr lang="pl-PL" altLang="en-US" sz="3600" dirty="0" err="1">
                <a:solidFill>
                  <a:schemeClr val="bg1"/>
                </a:solidFill>
              </a:rPr>
              <a:t>Kaer</a:t>
            </a:r>
            <a:r>
              <a:rPr lang="pl-PL" altLang="en-US" sz="3600" dirty="0">
                <a:solidFill>
                  <a:schemeClr val="bg1"/>
                </a:solidFill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</a:rPr>
              <a:t>Morhen</a:t>
            </a:r>
            <a:r>
              <a:rPr lang="pl-PL" altLang="en-US" sz="3600" dirty="0">
                <a:solidFill>
                  <a:schemeClr val="bg1"/>
                </a:solidFill>
              </a:rPr>
              <a:t>. Mistrz miecza, nauczyciel szermierki, przekazywał </a:t>
            </a:r>
            <a:r>
              <a:rPr lang="pl-PL" altLang="en-US" sz="3600" dirty="0" err="1">
                <a:solidFill>
                  <a:schemeClr val="bg1"/>
                </a:solidFill>
              </a:rPr>
              <a:t>Ciri</a:t>
            </a:r>
            <a:r>
              <a:rPr lang="pl-PL" altLang="en-US" sz="3600" dirty="0">
                <a:solidFill>
                  <a:schemeClr val="bg1"/>
                </a:solidFill>
              </a:rPr>
              <a:t> swoją wiedzę </a:t>
            </a:r>
            <a:r>
              <a:rPr lang="pl-PL" altLang="en-US" sz="3600" dirty="0" smtClean="0">
                <a:solidFill>
                  <a:schemeClr val="bg1"/>
                </a:solidFill>
              </a:rPr>
              <a:t/>
            </a:r>
            <a:br>
              <a:rPr lang="pl-PL" altLang="en-US" sz="3600" dirty="0" smtClean="0">
                <a:solidFill>
                  <a:schemeClr val="bg1"/>
                </a:solidFill>
              </a:rPr>
            </a:br>
            <a:r>
              <a:rPr lang="pl-PL" altLang="en-US" sz="3600" dirty="0" smtClean="0">
                <a:solidFill>
                  <a:schemeClr val="bg1"/>
                </a:solidFill>
              </a:rPr>
              <a:t>o </a:t>
            </a:r>
            <a:r>
              <a:rPr lang="pl-PL" altLang="en-US" sz="3600" dirty="0">
                <a:solidFill>
                  <a:schemeClr val="bg1"/>
                </a:solidFill>
              </a:rPr>
              <a:t>potworach. Nosił siwą brodę. Spięty i zakłopotany </a:t>
            </a:r>
            <a:r>
              <a:rPr lang="pl-PL" altLang="en-US" sz="3600" dirty="0" smtClean="0">
                <a:solidFill>
                  <a:schemeClr val="bg1"/>
                </a:solidFill>
              </a:rPr>
              <a:t/>
            </a:r>
            <a:br>
              <a:rPr lang="pl-PL" altLang="en-US" sz="3600" dirty="0" smtClean="0">
                <a:solidFill>
                  <a:schemeClr val="bg1"/>
                </a:solidFill>
              </a:rPr>
            </a:br>
            <a:r>
              <a:rPr lang="pl-PL" altLang="en-US" sz="3600" dirty="0" smtClean="0">
                <a:solidFill>
                  <a:schemeClr val="bg1"/>
                </a:solidFill>
              </a:rPr>
              <a:t>w </a:t>
            </a:r>
            <a:r>
              <a:rPr lang="pl-PL" altLang="en-US" sz="3600" dirty="0">
                <a:solidFill>
                  <a:schemeClr val="bg1"/>
                </a:solidFill>
              </a:rPr>
              <a:t>obecności </a:t>
            </a:r>
            <a:r>
              <a:rPr lang="pl-PL" altLang="en-US" sz="3600" dirty="0" err="1">
                <a:solidFill>
                  <a:schemeClr val="bg1"/>
                </a:solidFill>
              </a:rPr>
              <a:t>Triss</a:t>
            </a:r>
            <a:r>
              <a:rPr lang="pl-PL" altLang="en-US" sz="3600" dirty="0">
                <a:solidFill>
                  <a:schemeClr val="bg1"/>
                </a:solidFill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</a:rPr>
              <a:t>Merigold</a:t>
            </a:r>
            <a:r>
              <a:rPr lang="pl-PL" altLang="en-US" sz="3600" dirty="0">
                <a:solidFill>
                  <a:schemeClr val="bg1"/>
                </a:solidFill>
              </a:rPr>
              <a:t>. </a:t>
            </a:r>
            <a:r>
              <a:rPr lang="pl-PL" altLang="en-US" sz="3600" dirty="0" err="1">
                <a:solidFill>
                  <a:schemeClr val="bg1"/>
                </a:solidFill>
              </a:rPr>
              <a:t>Geralt</a:t>
            </a:r>
            <a:r>
              <a:rPr lang="pl-PL" altLang="en-US" sz="3600" dirty="0">
                <a:solidFill>
                  <a:schemeClr val="bg1"/>
                </a:solidFill>
              </a:rPr>
              <a:t> </a:t>
            </a:r>
            <a:r>
              <a:rPr lang="pl-PL" altLang="en-US" sz="3600" dirty="0" smtClean="0">
                <a:solidFill>
                  <a:schemeClr val="bg1"/>
                </a:solidFill>
              </a:rPr>
              <a:t>mówi, </a:t>
            </a:r>
            <a:r>
              <a:rPr lang="pl-PL" altLang="en-US" sz="3600" dirty="0">
                <a:solidFill>
                  <a:schemeClr val="bg1"/>
                </a:solidFill>
              </a:rPr>
              <a:t>że </a:t>
            </a:r>
            <a:r>
              <a:rPr lang="pl-PL" altLang="en-US" sz="3600" dirty="0" err="1">
                <a:solidFill>
                  <a:schemeClr val="bg1"/>
                </a:solidFill>
              </a:rPr>
              <a:t>Vesemir</a:t>
            </a:r>
            <a:r>
              <a:rPr lang="pl-PL" altLang="en-US" sz="3600" dirty="0">
                <a:solidFill>
                  <a:schemeClr val="bg1"/>
                </a:solidFill>
              </a:rPr>
              <a:t> był jego (przybranym) ojcem. Pojawia się w wizji </a:t>
            </a:r>
            <a:r>
              <a:rPr lang="pl-PL" altLang="en-US" sz="3600" dirty="0" err="1">
                <a:solidFill>
                  <a:schemeClr val="bg1"/>
                </a:solidFill>
              </a:rPr>
              <a:t>Ciri</a:t>
            </a:r>
            <a:r>
              <a:rPr lang="pl-PL" altLang="en-US" sz="3600" dirty="0">
                <a:solidFill>
                  <a:schemeClr val="bg1"/>
                </a:solidFill>
              </a:rPr>
              <a:t> na pustyni </a:t>
            </a:r>
            <a:r>
              <a:rPr lang="pl-PL" altLang="en-US" sz="3600" dirty="0" err="1">
                <a:solidFill>
                  <a:schemeClr val="bg1"/>
                </a:solidFill>
              </a:rPr>
              <a:t>Korath</a:t>
            </a:r>
            <a:r>
              <a:rPr lang="pl-PL" altLang="en-US" sz="3600" dirty="0">
                <a:solidFill>
                  <a:schemeClr val="bg1"/>
                </a:solidFill>
              </a:rPr>
              <a:t>, prowadzony na szafot.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1276</Words>
  <Application>Microsoft Office PowerPoint</Application>
  <PresentationFormat>Niestandardowy</PresentationFormat>
  <Paragraphs>75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Office Theme</vt:lpstr>
      <vt:lpstr>Prezentacja ciekawej książki spoza listy lektur - w ramach konkursu  „Kto czyta - żyje wielokrotnie”</vt:lpstr>
      <vt:lpstr>Slajd 2</vt:lpstr>
      <vt:lpstr>Saga o wiedźminie</vt:lpstr>
      <vt:lpstr>Lista książek </vt:lpstr>
      <vt:lpstr>Główne postacie</vt:lpstr>
      <vt:lpstr>Świat przedstawiony</vt:lpstr>
      <vt:lpstr>Wiedźmini</vt:lpstr>
      <vt:lpstr>Eskel</vt:lpstr>
      <vt:lpstr>Vesemir</vt:lpstr>
      <vt:lpstr>Lambert</vt:lpstr>
      <vt:lpstr>Coën</vt:lpstr>
      <vt:lpstr>Selekcja</vt:lpstr>
      <vt:lpstr>Próby </vt:lpstr>
      <vt:lpstr>Koniec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Wiedźmin</dc:title>
  <dc:creator/>
  <cp:lastModifiedBy>Asia</cp:lastModifiedBy>
  <cp:revision>8</cp:revision>
  <dcterms:created xsi:type="dcterms:W3CDTF">2022-02-22T16:35:59Z</dcterms:created>
  <dcterms:modified xsi:type="dcterms:W3CDTF">2022-03-02T13:23:28Z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DC8E3C6FC7D94A5C9BCE17CF71BF4E8D</vt:lpwstr>
  </property>
  <property fmtid="{D5CDD505-2E9C-101B-9397-08002B2CF9AE}" pid="3" name="KSOProductBuildVer">
    <vt:lpwstr>1045-11.2.0.10463</vt:lpwstr>
  </property>
</Properties>
</file>