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1" r:id="rId15"/>
    <p:sldId id="272" r:id="rId16"/>
    <p:sldId id="273" r:id="rId17"/>
    <p:sldId id="27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2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>
            <a:alphaModFix amt="5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690" y="106680"/>
            <a:ext cx="9577705" cy="3403600"/>
          </a:xfrm>
        </p:spPr>
        <p:txBody>
          <a:bodyPr>
            <a:noAutofit/>
            <a:scene3d>
              <a:camera prst="orthographicFront"/>
              <a:lightRig rig="threePt" dir="t"/>
            </a:scene3d>
          </a:bodyPr>
          <a:lstStyle/>
          <a:p>
            <a:r>
              <a:rPr lang="pl-PL" altLang="en-US" sz="7200" b="1" dirty="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charset="0"/>
                <a:cs typeface="Times New Roman" panose="02020603050405020304" charset="0"/>
              </a:rPr>
              <a:t>POCHODZENIE NAZW MIEJSCOWOŚCI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20640" y="6083935"/>
            <a:ext cx="6929120" cy="657225"/>
          </a:xfrm>
        </p:spPr>
        <p:txBody>
          <a:bodyPr>
            <a:normAutofit/>
          </a:bodyPr>
          <a:lstStyle/>
          <a:p>
            <a:pPr algn="ctr"/>
            <a:r>
              <a:rPr lang="pl-PL" altLang="en-US" sz="32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JAKUB POWICHROWSKI  kl. 1ts2</a:t>
            </a:r>
          </a:p>
        </p:txBody>
      </p:sp>
      <p:pic>
        <p:nvPicPr>
          <p:cNvPr id="4" name="Obraz 3" descr="250px-Podlaskie_mapa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310" y="3510280"/>
            <a:ext cx="2973705" cy="3109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39065"/>
            <a:ext cx="10515600" cy="1325563"/>
          </a:xfrm>
        </p:spPr>
        <p:txBody>
          <a:bodyPr/>
          <a:lstStyle/>
          <a:p>
            <a:pPr algn="ctr"/>
            <a:r>
              <a:rPr lang="pl-PL" altLang="en-US" sz="8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ŁAPY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6725" y="196024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pl-PL" altLang="en-US">
                <a:latin typeface="Times New Roman" panose="02020603050405020304" charset="0"/>
                <a:cs typeface="Times New Roman" panose="02020603050405020304" charset="0"/>
              </a:rPr>
              <a:t>Nazwa Łapy jest pochodzenia mazowieckiego i pierwotnie oznaczała przydomek rodu, który założył osadę nad Narwią. Legenda wiąże powstanie miasta Łapy ze szlachcicem Łappą herbu Lubicz, który osiadł tutaj w czasie kolonizacji mazowieckiej w XV wieku.</a:t>
            </a:r>
          </a:p>
        </p:txBody>
      </p:sp>
      <p:pic>
        <p:nvPicPr>
          <p:cNvPr id="5" name="Symbol zastępczy zawartości 4" descr="łapy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7596505" y="2265045"/>
            <a:ext cx="3918585" cy="27158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39065"/>
            <a:ext cx="10515600" cy="1325563"/>
          </a:xfrm>
        </p:spPr>
        <p:txBody>
          <a:bodyPr/>
          <a:lstStyle/>
          <a:p>
            <a:pPr algn="ctr"/>
            <a:r>
              <a:rPr lang="pl-PL" altLang="en-US" sz="6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MICHAŁOWO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72415" y="169100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pl-PL" altLang="en-US">
                <a:latin typeface="Times New Roman" panose="02020603050405020304" charset="0"/>
                <a:cs typeface="Times New Roman" panose="02020603050405020304" charset="0"/>
              </a:rPr>
              <a:t>Nazwa Michałowo wywodzi się od Seweryna Michałowskiego dziedzica majątku i założyciela kolonii fabrycznej na prawym brzegu rzeki Supraśl, w 1832 roku. W 1860 roku były tu już 4 fabryki sukna – największa Michałowskiego; poza tym Brauera, Konitza i Moritza.</a:t>
            </a:r>
          </a:p>
        </p:txBody>
      </p:sp>
      <p:pic>
        <p:nvPicPr>
          <p:cNvPr id="5" name="Symbol zastępczy zawartości 4" descr="Michałowo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377940" y="1920240"/>
            <a:ext cx="4684395" cy="311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39065"/>
            <a:ext cx="10515600" cy="1325563"/>
          </a:xfrm>
        </p:spPr>
        <p:txBody>
          <a:bodyPr/>
          <a:lstStyle/>
          <a:p>
            <a:pPr algn="ctr"/>
            <a:r>
              <a:rPr lang="pl-PL" altLang="en-US" sz="72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RUDKA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015" y="180911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Nazwa „Rudka” pochodzi </a:t>
            </a: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od 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niewielkich złóż rudy żelaza, zalegających w podmokłym, torfiastym gruncie nad rzeką Nurzec lub od sączącej się z torfu rdzawej wody. Źródła mówią, </a:t>
            </a: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że 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jeszcze w XVIII w. wytapiano w tych okolicach żelazo. Losy wsi Rudka ściśle związane są </a:t>
            </a: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z 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dziejami parafii oraz majątku.</a:t>
            </a:r>
          </a:p>
        </p:txBody>
      </p:sp>
      <p:pic>
        <p:nvPicPr>
          <p:cNvPr id="5" name="Symbol zastępczy zawartości 4" descr="rrr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7223760" y="2076450"/>
            <a:ext cx="4130040" cy="3093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22555"/>
            <a:ext cx="10515600" cy="1325563"/>
          </a:xfrm>
        </p:spPr>
        <p:txBody>
          <a:bodyPr/>
          <a:lstStyle/>
          <a:p>
            <a:pPr algn="ctr"/>
            <a:r>
              <a:rPr lang="pl-PL" altLang="en-US" sz="6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SOKÓŁKA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9039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Skąd pochodzi nazwa Sokółka? Podobno bardzo chętnie przebywała tu królowa Bona, żona króla Zygmunta Starego. Lubiła polowania z sokołami </a:t>
            </a: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w 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okolicznych puszczach. Według legendy nazwa miasta pochodzi właśnie od nazwy tych ptaków.</a:t>
            </a:r>
          </a:p>
        </p:txBody>
      </p:sp>
      <p:pic>
        <p:nvPicPr>
          <p:cNvPr id="5" name="Symbol zastępczy zawartości 4" descr="sok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737985" y="2233295"/>
            <a:ext cx="4615815" cy="25850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altLang="en-US" sz="6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TRZCIANNE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Pierwsze wzmianki o Trzciannem sięgają XIII wieku. Nazwa pochodzi prawdopodobnie </a:t>
            </a: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od 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trzcin rosnących wokół przepływającej wówczas przez wieś rzeczki. Trzcianne początkowo należało </a:t>
            </a: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do 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Mazowsza jako część ziemi </a:t>
            </a:r>
            <a:r>
              <a:rPr lang="pl-PL" altLang="en-US" dirty="0" err="1">
                <a:latin typeface="Times New Roman" panose="02020603050405020304" charset="0"/>
                <a:cs typeface="Times New Roman" panose="02020603050405020304" charset="0"/>
              </a:rPr>
              <a:t>wiskiej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, w ramach której położone było na pograniczu powiatów goniądzkiego i tykocińskiego.</a:t>
            </a:r>
          </a:p>
        </p:txBody>
      </p:sp>
      <p:pic>
        <p:nvPicPr>
          <p:cNvPr id="5" name="Symbol zastępczy zawartości 4" descr="Trzc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7598410" y="2288540"/>
            <a:ext cx="4087495" cy="342519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altLang="en-US" sz="6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WASILKÓW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70840" y="2115820"/>
            <a:ext cx="5520055" cy="4351655"/>
          </a:xfrm>
        </p:spPr>
        <p:txBody>
          <a:bodyPr/>
          <a:lstStyle/>
          <a:p>
            <a:pPr marL="0" indent="0">
              <a:buNone/>
            </a:pP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Pierwszy z ostępów puszczańskich  Wasilków, zawdzięczał swą nazwę produkowanemu tam materiałowi drzewnemu, klepkom do beczek, czyli </a:t>
            </a:r>
            <a:r>
              <a:rPr lang="pl-PL" altLang="en-US" dirty="0" err="1">
                <a:latin typeface="Times New Roman" panose="02020603050405020304" charset="0"/>
                <a:cs typeface="Times New Roman" panose="02020603050405020304" charset="0"/>
              </a:rPr>
              <a:t>wasiłkom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, zwanych też </a:t>
            </a: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z 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niemiecka wańczosem. </a:t>
            </a: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pl-PL" altLang="en-US" dirty="0" err="1" smtClean="0">
                <a:latin typeface="Times New Roman" panose="02020603050405020304" charset="0"/>
                <a:cs typeface="Times New Roman" panose="02020603050405020304" charset="0"/>
              </a:rPr>
              <a:t>Wasiłki</a:t>
            </a: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wykonywano z dębiny.</a:t>
            </a:r>
          </a:p>
        </p:txBody>
      </p:sp>
      <p:pic>
        <p:nvPicPr>
          <p:cNvPr id="5" name="Symbol zastępczy zawartości 4" descr="waa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769100" y="2442210"/>
            <a:ext cx="4789170" cy="268224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altLang="en-US" sz="6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ZAMBRÓW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889171" cy="4351338"/>
          </a:xfrm>
        </p:spPr>
        <p:txBody>
          <a:bodyPr/>
          <a:lstStyle/>
          <a:p>
            <a:pPr marL="0" indent="0">
              <a:buNone/>
            </a:pP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Najstarsza wzmianka </a:t>
            </a: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o 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Zambrowie jako wsi książęcej pochodzi z 1283 roku. </a:t>
            </a: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Lokacja 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miasta na prawie chełmińskim nastąpiła ok. 1420 roku (dokumenty lokacyjne zaginęły podczas wojny </a:t>
            </a: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z 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Zakonem Krzyżackim w 1520 roku). Nazwa miasta pochodzi </a:t>
            </a: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od 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rzeczownika "</a:t>
            </a:r>
            <a:r>
              <a:rPr lang="pl-PL" altLang="en-US" dirty="0" err="1">
                <a:latin typeface="Times New Roman" panose="02020603050405020304" charset="0"/>
                <a:cs typeface="Times New Roman" panose="02020603050405020304" charset="0"/>
              </a:rPr>
              <a:t>ząbr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", czyli żubr </a:t>
            </a: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i 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oznacza "miejsce pobytu żubrów".</a:t>
            </a:r>
          </a:p>
        </p:txBody>
      </p:sp>
      <p:pic>
        <p:nvPicPr>
          <p:cNvPr id="5" name="Symbol zastępczy zawartości 4" descr="Zambrów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7567930" y="2044065"/>
            <a:ext cx="3389630" cy="391477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    </a:t>
            </a:r>
            <a:r>
              <a:rPr lang="pl-PL" altLang="en-US" sz="40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ŹRÓDŁA:</a:t>
            </a:r>
            <a:endParaRPr lang="pl-PL" altLang="en-US" sz="40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46229" cy="4351338"/>
          </a:xfrm>
        </p:spPr>
        <p:txBody>
          <a:bodyPr>
            <a:normAutofit/>
          </a:bodyPr>
          <a:lstStyle/>
          <a:p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https://www.wrotapodlasia.pl/</a:t>
            </a:r>
          </a:p>
          <a:p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https://pl.wikipedia.org/wiki/Wikipedia:Strona_g%C5%82%C3%B3wna</a:t>
            </a:r>
          </a:p>
          <a:p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strony internetowe miast</a:t>
            </a:r>
          </a:p>
          <a:p>
            <a:r>
              <a:rPr lang="pl-PL" altLang="en-US" dirty="0" err="1">
                <a:latin typeface="Times New Roman" panose="02020603050405020304" charset="0"/>
                <a:cs typeface="Times New Roman" panose="02020603050405020304" charset="0"/>
              </a:rPr>
              <a:t>google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pl-PL" altLang="en-US" dirty="0" err="1">
                <a:latin typeface="Times New Roman" panose="02020603050405020304" charset="0"/>
                <a:cs typeface="Times New Roman" panose="02020603050405020304" charset="0"/>
              </a:rPr>
              <a:t>maps</a:t>
            </a:r>
            <a:endParaRPr lang="pl-PL" altLang="en-US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pl-PL" altLang="en-US" dirty="0" err="1">
                <a:latin typeface="Times New Roman" panose="02020603050405020304" charset="0"/>
                <a:cs typeface="Times New Roman" panose="02020603050405020304" charset="0"/>
              </a:rPr>
              <a:t>google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grafika</a:t>
            </a:r>
          </a:p>
          <a:p>
            <a:endParaRPr lang="pl-PL" altLang="en-US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None/>
            </a:pP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									</a:t>
            </a:r>
            <a:r>
              <a:rPr lang="pl-PL" altLang="en-US" b="1" i="1" dirty="0" smtClean="0">
                <a:latin typeface="Times New Roman" panose="02020603050405020304" charset="0"/>
                <a:cs typeface="Times New Roman" panose="02020603050405020304" charset="0"/>
              </a:rPr>
              <a:t>Dziękuję za uwagę!</a:t>
            </a:r>
            <a:endParaRPr lang="pl-PL" altLang="en-US" b="1" i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595" y="215265"/>
            <a:ext cx="10515600" cy="1325563"/>
          </a:xfrm>
        </p:spPr>
        <p:txBody>
          <a:bodyPr/>
          <a:lstStyle/>
          <a:p>
            <a:pPr algn="ctr"/>
            <a:r>
              <a:rPr lang="pl-PL" altLang="en-US" sz="6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BIAŁYSTOK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21640" y="169100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pl-PL" altLang="en-US">
                <a:latin typeface="Times New Roman" panose="02020603050405020304" charset="0"/>
                <a:cs typeface="Times New Roman" panose="02020603050405020304" charset="0"/>
              </a:rPr>
              <a:t>Początkowa nazwa osady wzięła się od przepływającej przez nią rzeki. Po staropolsku Białymstokiem nazywano czystą, bystrą rzekę (biały - czysty, stok - strumień; rzeka, która ,,stacza się” w dół zbocza). Tak niepozorna dziś rzeka Biała (najczęściej zwana Białką), przepływająca przez centrum miasta, nadała jej nazwę.</a:t>
            </a:r>
          </a:p>
        </p:txBody>
      </p:sp>
      <p:pic>
        <p:nvPicPr>
          <p:cNvPr id="4" name="Symbol zastępczy zawartości 3" descr="b1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529070" y="2052955"/>
            <a:ext cx="5318125" cy="32080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31875" y="123190"/>
            <a:ext cx="10515600" cy="1325563"/>
          </a:xfrm>
        </p:spPr>
        <p:txBody>
          <a:bodyPr/>
          <a:lstStyle/>
          <a:p>
            <a:pPr algn="ctr"/>
            <a:r>
              <a:rPr lang="pl-PL" altLang="en-US" sz="6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AUGUSTÓW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6725" y="1344930"/>
            <a:ext cx="4826000" cy="49491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altLang="en-US">
                <a:latin typeface="Times New Roman" panose="02020603050405020304" charset="0"/>
                <a:cs typeface="Times New Roman" panose="02020603050405020304" charset="0"/>
              </a:rPr>
              <a:t>Według legendy Augustów zawdzięcza swoje powstanie pierwszej schadzce Zygmunta Augusta i Barbary Radziwiłłówny, dla upamiętnienia, której król założył w jej miejscu miasto. W istocie pierwsza pisana wzmianka o osadzie nad Nettą pochodzi z 1496 roku i dotyczy komory pobierającej cło u przeprawy rzecznej.</a:t>
            </a:r>
          </a:p>
        </p:txBody>
      </p:sp>
      <p:pic>
        <p:nvPicPr>
          <p:cNvPr id="6" name="Symbol zastępczy zawartości 5" descr="AU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182360" y="2118995"/>
            <a:ext cx="5365115" cy="30048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4720" y="171450"/>
            <a:ext cx="10515600" cy="1325563"/>
          </a:xfrm>
        </p:spPr>
        <p:txBody>
          <a:bodyPr/>
          <a:lstStyle/>
          <a:p>
            <a:pPr algn="ctr"/>
            <a:r>
              <a:rPr lang="pl-PL" altLang="en-US" sz="6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DROHICZYN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47370" y="1691005"/>
            <a:ext cx="4779010" cy="4351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altLang="en-US" sz="3200">
                <a:latin typeface="Times New Roman" panose="02020603050405020304" charset="0"/>
                <a:cs typeface="Times New Roman" panose="02020603050405020304" charset="0"/>
              </a:rPr>
              <a:t>Miasto to powstało na pograniczu polsko-ruskim w I poł. XI w. Jego nazwa pochodzi od ruskiego imienia Drogit (Drochicz). Prawa miejskie Drohiczyn otrzymał w 1498 r.</a:t>
            </a:r>
          </a:p>
        </p:txBody>
      </p:sp>
      <p:pic>
        <p:nvPicPr>
          <p:cNvPr id="6" name="Symbol zastępczy zawartości 5" descr="dr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7468870" y="1691005"/>
            <a:ext cx="3342005" cy="41217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altLang="en-US" sz="6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GRAJEWO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11505" y="1852295"/>
            <a:ext cx="4632960" cy="4351655"/>
          </a:xfrm>
        </p:spPr>
        <p:txBody>
          <a:bodyPr/>
          <a:lstStyle/>
          <a:p>
            <a:pPr marL="0" indent="0">
              <a:buNone/>
            </a:pPr>
            <a:r>
              <a:rPr lang="pl-PL" altLang="en-US" sz="3200">
                <a:latin typeface="Times New Roman" panose="02020603050405020304" charset="0"/>
                <a:cs typeface="Times New Roman" panose="02020603050405020304" charset="0"/>
              </a:rPr>
              <a:t>Grajewo nad Ełkiem powstało w XV wieku z inicjatywy księcia mazowieckiego, Janusza I. Nazwa miasta pochodzi od nieistniejącego już jeziora Krejwy.</a:t>
            </a:r>
          </a:p>
        </p:txBody>
      </p:sp>
      <p:pic>
        <p:nvPicPr>
          <p:cNvPr id="6" name="Symbol zastępczy zawartości 5" descr="grajewo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857365" y="2063115"/>
            <a:ext cx="4496435" cy="27324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28270"/>
            <a:ext cx="10515600" cy="1325563"/>
          </a:xfrm>
        </p:spPr>
        <p:txBody>
          <a:bodyPr/>
          <a:lstStyle/>
          <a:p>
            <a:pPr algn="ctr"/>
            <a:r>
              <a:rPr lang="pl-PL" altLang="en-US" sz="6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HAJNÓWKA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92785" y="1454150"/>
            <a:ext cx="4745990" cy="4848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Większość 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źródeł podaje, </a:t>
            </a: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iż 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nazwa miasta pochodzi </a:t>
            </a: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od 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imienia strażnika – </a:t>
            </a:r>
            <a:r>
              <a:rPr lang="pl-PL" altLang="en-US" dirty="0" err="1">
                <a:latin typeface="Times New Roman" panose="02020603050405020304" charset="0"/>
                <a:cs typeface="Times New Roman" panose="02020603050405020304" charset="0"/>
              </a:rPr>
              <a:t>Hayno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 (</a:t>
            </a:r>
            <a:r>
              <a:rPr lang="pl-PL" altLang="en-US" dirty="0" err="1">
                <a:latin typeface="Times New Roman" panose="02020603050405020304" charset="0"/>
                <a:cs typeface="Times New Roman" panose="02020603050405020304" charset="0"/>
              </a:rPr>
              <a:t>Hajno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) – osadzonego </a:t>
            </a: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w 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uroczysku </a:t>
            </a:r>
            <a:r>
              <a:rPr lang="pl-PL" altLang="en-US" dirty="0" err="1">
                <a:latin typeface="Times New Roman" panose="02020603050405020304" charset="0"/>
                <a:cs typeface="Times New Roman" panose="02020603050405020304" charset="0"/>
              </a:rPr>
              <a:t>Skarbosławka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w 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XVIII w. Od tej pory uroczysko nosiło nazwę </a:t>
            </a:r>
            <a:r>
              <a:rPr lang="pl-PL" altLang="en-US" dirty="0" err="1">
                <a:latin typeface="Times New Roman" panose="02020603050405020304" charset="0"/>
                <a:cs typeface="Times New Roman" panose="02020603050405020304" charset="0"/>
              </a:rPr>
              <a:t>Haynowszczyzna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 zaś straż założona w tym uroczysku otrzymała miano: Straż </a:t>
            </a:r>
            <a:r>
              <a:rPr lang="pl-PL" altLang="en-US" dirty="0" err="1">
                <a:latin typeface="Times New Roman" panose="02020603050405020304" charset="0"/>
                <a:cs typeface="Times New Roman" panose="02020603050405020304" charset="0"/>
              </a:rPr>
              <a:t>Haynowa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 (</a:t>
            </a:r>
            <a:r>
              <a:rPr lang="pl-PL" altLang="en-US" dirty="0" err="1">
                <a:latin typeface="Times New Roman" panose="02020603050405020304" charset="0"/>
                <a:cs typeface="Times New Roman" panose="02020603050405020304" charset="0"/>
              </a:rPr>
              <a:t>Hajnowa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) – </a:t>
            </a: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pl-PL" altLang="en-US" dirty="0" smtClean="0">
                <a:latin typeface="Times New Roman" panose="02020603050405020304" charset="0"/>
                <a:cs typeface="Times New Roman" panose="02020603050405020304" charset="0"/>
              </a:rPr>
              <a:t>w </a:t>
            </a:r>
            <a:r>
              <a:rPr lang="pl-PL" altLang="en-US" dirty="0">
                <a:latin typeface="Times New Roman" panose="02020603050405020304" charset="0"/>
                <a:cs typeface="Times New Roman" panose="02020603050405020304" charset="0"/>
              </a:rPr>
              <a:t>skrócie Hajnówka.</a:t>
            </a:r>
          </a:p>
        </p:txBody>
      </p:sp>
      <p:pic>
        <p:nvPicPr>
          <p:cNvPr id="6" name="Symbol zastępczy zawartości 5" descr="hajnowka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826885" y="2055495"/>
            <a:ext cx="4526915" cy="2534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71450"/>
            <a:ext cx="10515600" cy="1325563"/>
          </a:xfrm>
        </p:spPr>
        <p:txBody>
          <a:bodyPr/>
          <a:lstStyle/>
          <a:p>
            <a:pPr algn="ctr"/>
            <a:r>
              <a:rPr lang="pl-PL" altLang="en-US" sz="6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JUCHNOWIEC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05435" y="1825625"/>
            <a:ext cx="5697855" cy="4351655"/>
          </a:xfrm>
        </p:spPr>
        <p:txBody>
          <a:bodyPr/>
          <a:lstStyle/>
          <a:p>
            <a:pPr marL="0" indent="0">
              <a:buNone/>
            </a:pPr>
            <a:r>
              <a:rPr lang="pl-PL" altLang="en-US">
                <a:latin typeface="Times New Roman" panose="02020603050405020304" charset="0"/>
                <a:cs typeface="Times New Roman" panose="02020603050405020304" charset="0"/>
              </a:rPr>
              <a:t>Nazwa Juchnowiec pochodzi od imienia Juchno – cerkiewne Jurij. Wyróżniano trzy miejscowości położone blisko siebie: </a:t>
            </a:r>
          </a:p>
          <a:p>
            <a:r>
              <a:rPr lang="pl-PL" altLang="en-US" i="1">
                <a:latin typeface="Times New Roman" panose="02020603050405020304" charset="0"/>
                <a:cs typeface="Times New Roman" panose="02020603050405020304" charset="0"/>
              </a:rPr>
              <a:t>Juchnowiec Stare Sioło</a:t>
            </a:r>
            <a:r>
              <a:rPr lang="pl-PL" altLang="en-US">
                <a:latin typeface="Times New Roman" panose="02020603050405020304" charset="0"/>
                <a:cs typeface="Times New Roman" panose="02020603050405020304" charset="0"/>
              </a:rPr>
              <a:t> (obecnie Juchnowiec Dolny), </a:t>
            </a:r>
          </a:p>
          <a:p>
            <a:r>
              <a:rPr lang="pl-PL" altLang="en-US" i="1">
                <a:latin typeface="Times New Roman" panose="02020603050405020304" charset="0"/>
                <a:cs typeface="Times New Roman" panose="02020603050405020304" charset="0"/>
              </a:rPr>
              <a:t>Juchnowiec Góra</a:t>
            </a:r>
            <a:r>
              <a:rPr lang="pl-PL" altLang="en-US">
                <a:latin typeface="Times New Roman" panose="02020603050405020304" charset="0"/>
                <a:cs typeface="Times New Roman" panose="02020603050405020304" charset="0"/>
              </a:rPr>
              <a:t> (obecnie Juchnowiec Górny) </a:t>
            </a:r>
          </a:p>
          <a:p>
            <a:r>
              <a:rPr lang="pl-PL" altLang="en-US" i="1">
                <a:latin typeface="Times New Roman" panose="02020603050405020304" charset="0"/>
                <a:cs typeface="Times New Roman" panose="02020603050405020304" charset="0"/>
              </a:rPr>
              <a:t>Juchnowiec Poduchowny</a:t>
            </a:r>
            <a:r>
              <a:rPr lang="pl-PL" altLang="en-US">
                <a:latin typeface="Times New Roman" panose="02020603050405020304" charset="0"/>
                <a:cs typeface="Times New Roman" panose="02020603050405020304" charset="0"/>
              </a:rPr>
              <a:t> (obecnie Juchnowiec Kościelny).</a:t>
            </a:r>
          </a:p>
        </p:txBody>
      </p:sp>
      <p:pic>
        <p:nvPicPr>
          <p:cNvPr id="5" name="Symbol zastępczy zawartości 4" descr="juchnowiec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7716520" y="2264410"/>
            <a:ext cx="3265170" cy="3474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pl-PL" altLang="en-US" sz="6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KRYPNO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0860" y="1819910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pl-PL" altLang="en-US">
                <a:latin typeface="Times New Roman" panose="02020603050405020304" charset="0"/>
                <a:cs typeface="Times New Roman" panose="02020603050405020304" charset="0"/>
              </a:rPr>
              <a:t>Jak głosi miejscowa legenda, obraz Matki Bożej pojawił się na grubej lipie, pod którą była krypa przeznaczona do pojenia koni. Obraz trzykrotnie odnoszono do kościoła w Knyszynie i za każdym razem powracał. Od tego miejsca i wydarzenia prawdopodobnie pochodzi nazwa miejscowości. Najpierw „Krypka”, „Krypa”, a na początku XVI wieku – Krypno.</a:t>
            </a:r>
          </a:p>
        </p:txBody>
      </p:sp>
      <p:pic>
        <p:nvPicPr>
          <p:cNvPr id="5" name="Symbol zastępczy zawartości 4" descr="Krypno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712460" y="1059180"/>
            <a:ext cx="6480175" cy="57988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56640" y="106680"/>
            <a:ext cx="10515600" cy="1325563"/>
          </a:xfrm>
        </p:spPr>
        <p:txBody>
          <a:bodyPr/>
          <a:lstStyle/>
          <a:p>
            <a:pPr algn="ctr"/>
            <a:r>
              <a:rPr lang="pl-PL" altLang="en-US" sz="6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KNYSZYN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21310" y="1663700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altLang="en-US">
                <a:latin typeface="Times New Roman" panose="02020603050405020304" charset="0"/>
                <a:cs typeface="Times New Roman" panose="02020603050405020304" charset="0"/>
              </a:rPr>
              <a:t>Legenda głosi, że nazwę nadali podróżni, którzy zachwycili się pysznymi pierogami  i zapytali gospodyń, jak nazywa się ich wieś. Te odpowiedziały: ,,</a:t>
            </a:r>
            <a:r>
              <a:rPr lang="pl-PL" altLang="en-US" b="1" i="1">
                <a:latin typeface="Times New Roman" panose="02020603050405020304" charset="0"/>
                <a:cs typeface="Times New Roman" panose="02020603050405020304" charset="0"/>
              </a:rPr>
              <a:t>My leśni, Najjaśniejszy Panie, i leśne sioło</a:t>
            </a:r>
            <a:r>
              <a:rPr lang="pl-PL" altLang="en-US">
                <a:latin typeface="Times New Roman" panose="02020603050405020304" charset="0"/>
                <a:cs typeface="Times New Roman" panose="02020603050405020304" charset="0"/>
              </a:rPr>
              <a:t>". Podróżni wiedząc, że pierogi są nazywane knyszami, nadali temu miejscu nazwę Knyszyn.</a:t>
            </a:r>
          </a:p>
          <a:p>
            <a:pPr marL="0" indent="0">
              <a:buNone/>
            </a:pPr>
            <a:endParaRPr lang="pl-PL" altLang="en-US"/>
          </a:p>
          <a:p>
            <a:pPr marL="0" indent="0">
              <a:buNone/>
            </a:pPr>
            <a:endParaRPr lang="pl-PL" altLang="en-US"/>
          </a:p>
          <a:p>
            <a:pPr marL="0" indent="0">
              <a:buNone/>
            </a:pPr>
            <a:endParaRPr lang="pl-PL" altLang="en-US"/>
          </a:p>
        </p:txBody>
      </p:sp>
      <p:pic>
        <p:nvPicPr>
          <p:cNvPr id="5" name="Symbol zastępczy zawartości 4" descr="Knyszyn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7140575" y="1948815"/>
            <a:ext cx="4172585" cy="2767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502</Words>
  <Application>Microsoft Office PowerPoint</Application>
  <PresentationFormat>Niestandardowy</PresentationFormat>
  <Paragraphs>44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Office Theme</vt:lpstr>
      <vt:lpstr>POCHODZENIE NAZW MIEJSCOWOŚCI</vt:lpstr>
      <vt:lpstr>BIAŁYSTOK</vt:lpstr>
      <vt:lpstr>AUGUSTÓW</vt:lpstr>
      <vt:lpstr>DROHICZYN</vt:lpstr>
      <vt:lpstr>GRAJEWO</vt:lpstr>
      <vt:lpstr>HAJNÓWKA</vt:lpstr>
      <vt:lpstr>JUCHNOWIEC</vt:lpstr>
      <vt:lpstr>KRYPNO</vt:lpstr>
      <vt:lpstr>KNYSZYN</vt:lpstr>
      <vt:lpstr>ŁAPY</vt:lpstr>
      <vt:lpstr>MICHAŁOWO</vt:lpstr>
      <vt:lpstr>RUDKA</vt:lpstr>
      <vt:lpstr>SOKÓŁKA</vt:lpstr>
      <vt:lpstr>TRZCIANNE</vt:lpstr>
      <vt:lpstr>WASILKÓW</vt:lpstr>
      <vt:lpstr>ZAMBRÓW</vt:lpstr>
      <vt:lpstr>        ŹRÓDŁA: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POCHODZENIE NAZW MIEJSCOWOŚCI</dc:title>
  <dc:creator/>
  <cp:lastModifiedBy>Asia</cp:lastModifiedBy>
  <cp:revision>41</cp:revision>
  <dcterms:created xsi:type="dcterms:W3CDTF">2022-02-10T16:44:00Z</dcterms:created>
  <dcterms:modified xsi:type="dcterms:W3CDTF">2022-02-26T18:02:15Z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9B7CB52669824C8C958A48BFAF01E8B3</vt:lpwstr>
  </property>
  <property fmtid="{D5CDD505-2E9C-101B-9397-08002B2CF9AE}" pid="3" name="KSOProductBuildVer">
    <vt:lpwstr>1045-11.2.0.10463</vt:lpwstr>
  </property>
</Properties>
</file>