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3" r:id="rId3"/>
    <p:sldId id="258" r:id="rId4"/>
    <p:sldId id="259" r:id="rId5"/>
    <p:sldId id="260" r:id="rId6"/>
    <p:sldId id="265" r:id="rId7"/>
    <p:sldId id="261" r:id="rId8"/>
    <p:sldId id="262" r:id="rId9"/>
    <p:sldId id="257" r:id="rId10"/>
    <p:sldId id="266" r:id="rId11"/>
    <p:sldId id="264" r:id="rId12"/>
    <p:sldId id="267"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946" autoAdjust="0"/>
    <p:restoredTop sz="94660" autoAdjust="0"/>
  </p:normalViewPr>
  <p:slideViewPr>
    <p:cSldViewPr snapToGrid="0">
      <p:cViewPr varScale="1">
        <p:scale>
          <a:sx n="91" d="100"/>
          <a:sy n="91" d="100"/>
        </p:scale>
        <p:origin x="-34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214" y="-1"/>
            <a:ext cx="12214827" cy="6858000"/>
            <a:chOff x="-6214" y="-1"/>
            <a:chExt cx="12214827" cy="6858000"/>
          </a:xfrm>
        </p:grpSpPr>
        <p:cxnSp>
          <p:nvCxnSpPr>
            <p:cNvPr id="8" name="Straight Connector 7"/>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p:cNvSpPr>
            <a:spLocks noGrp="1"/>
          </p:cNvSpPr>
          <p:nvPr>
            <p:ph type="dt" sz="half" idx="10"/>
          </p:nvPr>
        </p:nvSpPr>
        <p:spPr/>
        <p:txBody>
          <a:bodyPr/>
          <a:lstStyle/>
          <a:p>
            <a:fld id="{8F72BA41-EC5B-4197-BCC8-0FD2E523CD7A}" type="datetimeFigureOut">
              <a:rPr lang="en-US" smtClean="0"/>
              <a:pPr/>
              <a:t>3/8/2022</a:t>
            </a:fld>
            <a:endParaRPr lang="en-US"/>
          </a:p>
        </p:txBody>
      </p:sp>
      <p:sp>
        <p:nvSpPr>
          <p:cNvPr id="5" name="Footer Placeholder 4"/>
          <p:cNvSpPr>
            <a:spLocks noGrp="1"/>
          </p:cNvSpPr>
          <p:nvPr>
            <p:ph type="ftr" sz="quarter" idx="11"/>
          </p:nvPr>
        </p:nvSpPr>
        <p:spPr>
          <a:xfrm>
            <a:off x="691078" y="236364"/>
            <a:ext cx="4114800" cy="417126"/>
          </a:xfrm>
        </p:spPr>
        <p:txBody>
          <a:bodyPr/>
          <a:lstStyle/>
          <a:p>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2BA41-EC5B-4197-BCC8-0FD2E523CD7A}"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6214" y="-1"/>
            <a:ext cx="12214827" cy="6858000"/>
            <a:chOff x="-6214" y="-1"/>
            <a:chExt cx="12214827" cy="6858000"/>
          </a:xfrm>
        </p:grpSpPr>
        <p:cxnSp>
          <p:nvCxnSpPr>
            <p:cNvPr id="8" name="Straight Connector 7"/>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BA41-EC5B-4197-BCC8-0FD2E523CD7A}"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2BA41-EC5B-4197-BCC8-0FD2E523CD7A}"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6214" y="-1"/>
            <a:ext cx="12214827" cy="6858000"/>
            <a:chOff x="-6214" y="-1"/>
            <a:chExt cx="12214827" cy="6858000"/>
          </a:xfrm>
        </p:grpSpPr>
        <p:cxnSp>
          <p:nvCxnSpPr>
            <p:cNvPr id="8" name="Straight Connector 7"/>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p:cNvSpPr>
            <a:spLocks noGrp="1"/>
          </p:cNvSpPr>
          <p:nvPr>
            <p:ph type="dt" sz="half" idx="10"/>
          </p:nvPr>
        </p:nvSpPr>
        <p:spPr/>
        <p:txBody>
          <a:bodyPr/>
          <a:lstStyle/>
          <a:p>
            <a:fld id="{8F72BA41-EC5B-4197-BCC8-0FD2E523CD7A}"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72BA41-EC5B-4197-BCC8-0FD2E523CD7A}"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83587" y="6215870"/>
            <a:ext cx="3843779" cy="417126"/>
          </a:xfrm>
        </p:spPr>
        <p:txBody>
          <a:bodyPr/>
          <a:lstStyle/>
          <a:p>
            <a:fld id="{8F72BA41-EC5B-4197-BCC8-0FD2E523CD7A}" type="datetimeFigureOut">
              <a:rPr lang="en-US" smtClean="0"/>
              <a:pPr/>
              <a:t>3/8/2022</a:t>
            </a:fld>
            <a:endParaRPr lang="en-US"/>
          </a:p>
        </p:txBody>
      </p:sp>
      <p:sp>
        <p:nvSpPr>
          <p:cNvPr id="8" name="Footer Placeholder 7"/>
          <p:cNvSpPr>
            <a:spLocks noGrp="1"/>
          </p:cNvSpPr>
          <p:nvPr>
            <p:ph type="ftr" sz="quarter" idx="11"/>
          </p:nvPr>
        </p:nvSpPr>
        <p:spPr>
          <a:xfrm>
            <a:off x="691078" y="236364"/>
            <a:ext cx="4114800" cy="417126"/>
          </a:xfrm>
        </p:spPr>
        <p:txBody>
          <a:bodyPr/>
          <a:lstStyle/>
          <a:p>
            <a:endParaRPr lang="en-US" dirty="0"/>
          </a:p>
        </p:txBody>
      </p:sp>
      <p:sp>
        <p:nvSpPr>
          <p:cNvPr id="9" name="Slide Number Placeholder 8"/>
          <p:cNvSpPr>
            <a:spLocks noGrp="1"/>
          </p:cNvSpPr>
          <p:nvPr>
            <p:ph type="sldNum" sz="quarter" idx="12"/>
          </p:nvPr>
        </p:nvSpPr>
        <p:spPr/>
        <p:txBody>
          <a:bodyPr/>
          <a:lstStyle/>
          <a:p>
            <a:fld id="{BE15108C-154A-4A5A-9C05-91A49A422B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72BA41-EC5B-4197-BCC8-0FD2E523CD7A}" type="datetimeFigureOut">
              <a:rPr lang="en-US" smtClean="0"/>
              <a:pPr/>
              <a:t>3/8/2022</a:t>
            </a:fld>
            <a:endParaRPr lang="en-US"/>
          </a:p>
        </p:txBody>
      </p:sp>
      <p:sp>
        <p:nvSpPr>
          <p:cNvPr id="4" name="Footer Placeholder 3"/>
          <p:cNvSpPr>
            <a:spLocks noGrp="1"/>
          </p:cNvSpPr>
          <p:nvPr>
            <p:ph type="ftr" sz="quarter" idx="11"/>
          </p:nvPr>
        </p:nvSpPr>
        <p:spPr>
          <a:xfrm>
            <a:off x="691078" y="236364"/>
            <a:ext cx="4114800" cy="417126"/>
          </a:xfrm>
        </p:spPr>
        <p:txBody>
          <a:bodyPr/>
          <a:lstStyle/>
          <a:p>
            <a:endParaRPr lang="en-US"/>
          </a:p>
        </p:txBody>
      </p:sp>
      <p:sp>
        <p:nvSpPr>
          <p:cNvPr id="5" name="Slide Number Placeholder 4"/>
          <p:cNvSpPr>
            <a:spLocks noGrp="1"/>
          </p:cNvSpPr>
          <p:nvPr>
            <p:ph type="sldNum" sz="quarter" idx="12"/>
          </p:nvPr>
        </p:nvSpPr>
        <p:spPr/>
        <p:txBody>
          <a:bodyPr/>
          <a:lstStyle/>
          <a:p>
            <a:fld id="{BE15108C-154A-4A5A-9C05-91A49A422B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p:cNvGrpSpPr/>
          <p:nvPr/>
        </p:nvGrpSpPr>
        <p:grpSpPr>
          <a:xfrm>
            <a:off x="-6214" y="-1"/>
            <a:ext cx="12214827" cy="6858000"/>
            <a:chOff x="-6214" y="-1"/>
            <a:chExt cx="12214827" cy="6858000"/>
          </a:xfrm>
        </p:grpSpPr>
        <p:cxnSp>
          <p:nvCxnSpPr>
            <p:cNvPr id="6" name="Straight Connector 5"/>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p:cNvSpPr>
            <a:spLocks noGrp="1"/>
          </p:cNvSpPr>
          <p:nvPr>
            <p:ph type="dt" sz="half" idx="10"/>
          </p:nvPr>
        </p:nvSpPr>
        <p:spPr/>
        <p:txBody>
          <a:bodyPr/>
          <a:lstStyle/>
          <a:p>
            <a:fld id="{8F72BA41-EC5B-4197-BCC8-0FD2E523CD7A}" type="datetimeFigureOut">
              <a:rPr lang="en-US" smtClean="0"/>
              <a:pPr/>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5108C-154A-4A5A-9C05-91A49A422B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p:cNvGrpSpPr/>
          <p:nvPr/>
        </p:nvGrpSpPr>
        <p:grpSpPr>
          <a:xfrm>
            <a:off x="-6214" y="-1"/>
            <a:ext cx="12214827" cy="6858000"/>
            <a:chOff x="-6214" y="-1"/>
            <a:chExt cx="12214827" cy="6858000"/>
          </a:xfrm>
        </p:grpSpPr>
        <p:cxnSp>
          <p:nvCxnSpPr>
            <p:cNvPr id="9" name="Straight Connector 8"/>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72BA41-EC5B-4197-BCC8-0FD2E523CD7A}"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6214" y="-1"/>
            <a:ext cx="12214827" cy="6858000"/>
            <a:chOff x="-6214" y="-1"/>
            <a:chExt cx="12214827" cy="6858000"/>
          </a:xfrm>
        </p:grpSpPr>
        <p:cxnSp>
          <p:nvCxnSpPr>
            <p:cNvPr id="9" name="Straight Connector 8"/>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72BA41-EC5B-4197-BCC8-0FD2E523CD7A}"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p:cNvGrpSpPr/>
          <p:nvPr/>
        </p:nvGrpSpPr>
        <p:grpSpPr>
          <a:xfrm>
            <a:off x="-6214" y="-1"/>
            <a:ext cx="12214827" cy="6858000"/>
            <a:chOff x="-6214" y="-1"/>
            <a:chExt cx="12214827" cy="6858000"/>
          </a:xfrm>
        </p:grpSpPr>
        <p:cxnSp>
          <p:nvCxnSpPr>
            <p:cNvPr id="40" name="Straight Connector 39"/>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3/8/2022</a:t>
            </a:fld>
            <a:endParaRPr lang="en-US" dirty="0"/>
          </a:p>
        </p:txBody>
      </p:sp>
      <p:sp>
        <p:nvSpPr>
          <p:cNvPr id="5" name="Footer Placeholder 4"/>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l.wikipedia.org/wiki/Rzesz%C3%B3w"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p:cNvSpPr>
            <a:spLocks noGrp="1" noRot="1" noChangeAspect="1" noMove="1" noResize="1" noEditPoints="1" noAdjustHandles="1" noChangeArrowheads="1" noChangeShapeType="1" noTextEdit="1"/>
          </p:cNvSpPr>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Obraz 5" descr="Obraz zawierający tekst, znak&#10;&#10;Opis wygenerowany automatycznie"/>
          <p:cNvPicPr>
            <a:picLocks noChangeAspect="1"/>
          </p:cNvPicPr>
          <p:nvPr/>
        </p:nvPicPr>
        <p:blipFill rotWithShape="1">
          <a:blip r:embed="rId2" cstate="print"/>
          <a:srcRect/>
          <a:stretch>
            <a:fillRect/>
          </a:stretch>
        </p:blipFill>
        <p:spPr>
          <a:xfrm>
            <a:off x="20" y="10"/>
            <a:ext cx="12191980" cy="6857989"/>
          </a:xfrm>
          <a:prstGeom prst="rect">
            <a:avLst/>
          </a:prstGeom>
        </p:spPr>
      </p:pic>
      <p:sp>
        <p:nvSpPr>
          <p:cNvPr id="64" name="Flowchart: Document 63"/>
          <p:cNvSpPr>
            <a:spLocks noGrp="1" noRot="1" noChangeAspect="1" noMove="1" noResize="1" noEditPoints="1" noAdjustHandles="1" noChangeArrowheads="1" noChangeShapeType="1" noTextEdit="1"/>
          </p:cNvSpPr>
          <p:nvPr/>
        </p:nvSpPr>
        <p:spPr>
          <a:xfrm rot="16200000">
            <a:off x="-304804" y="304807"/>
            <a:ext cx="6858000" cy="6248391"/>
          </a:xfrm>
          <a:prstGeom prst="flowChartDocumen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Tytuł 1"/>
          <p:cNvSpPr>
            <a:spLocks noGrp="1"/>
          </p:cNvSpPr>
          <p:nvPr>
            <p:ph type="ctrTitle"/>
          </p:nvPr>
        </p:nvSpPr>
        <p:spPr>
          <a:xfrm>
            <a:off x="691078" y="722902"/>
            <a:ext cx="4225893" cy="3077253"/>
          </a:xfrm>
        </p:spPr>
        <p:txBody>
          <a:bodyPr>
            <a:normAutofit/>
          </a:bodyPr>
          <a:lstStyle/>
          <a:p>
            <a:pPr>
              <a:lnSpc>
                <a:spcPct val="90000"/>
              </a:lnSpc>
            </a:pPr>
            <a:r>
              <a:rPr lang="pl-PL" sz="4600">
                <a:cs typeface="Calibri Light" panose="020F0302020204030204"/>
              </a:rPr>
              <a:t>Skąd wzięły nazwy polskich miejscowości?</a:t>
            </a:r>
            <a:endParaRPr lang="pl-PL" sz="4600"/>
          </a:p>
        </p:txBody>
      </p:sp>
      <p:grpSp>
        <p:nvGrpSpPr>
          <p:cNvPr id="66" name="Group 65"/>
          <p:cNvGrpSpPr>
            <a:grpSpLocks noGrp="1" noUngrp="1" noRot="1" noChangeAspect="1" noMove="1" noResize="1"/>
          </p:cNvGrpSpPr>
          <p:nvPr/>
        </p:nvGrpSpPr>
        <p:grpSpPr>
          <a:xfrm>
            <a:off x="-6214" y="-1"/>
            <a:ext cx="12214827" cy="6858000"/>
            <a:chOff x="-6214" y="-1"/>
            <a:chExt cx="12214827" cy="6858000"/>
          </a:xfrm>
        </p:grpSpPr>
        <p:cxnSp>
          <p:nvCxnSpPr>
            <p:cNvPr id="67" name="Straight Connector 66"/>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a:grpSpLocks noGrp="1" noUngrp="1" noRot="1" noChangeAspect="1" noMove="1" noResize="1"/>
          </p:cNvGrpSpPr>
          <p:nvPr/>
        </p:nvGrpSpPr>
        <p:grpSpPr>
          <a:xfrm>
            <a:off x="-6214" y="-1"/>
            <a:ext cx="12214827" cy="6858000"/>
            <a:chOff x="-6214" y="-1"/>
            <a:chExt cx="12214827" cy="6858000"/>
          </a:xfrm>
        </p:grpSpPr>
        <p:cxnSp>
          <p:nvCxnSpPr>
            <p:cNvPr id="12" name="Straight Connector 11"/>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p:cNvSpPr>
            <a:spLocks noGrp="1" noRot="1" noChangeAspect="1" noMove="1" noResize="1" noEditPoints="1" noAdjustHandles="1" noChangeArrowheads="1" noChangeShapeType="1" noTextEdit="1"/>
          </p:cNvSpPr>
          <p:nvPr/>
        </p:nvSpPr>
        <p:spPr>
          <a:xfrm rot="18900000">
            <a:off x="6297339" y="-2926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ytuł 1"/>
          <p:cNvSpPr>
            <a:spLocks noGrp="1"/>
          </p:cNvSpPr>
          <p:nvPr>
            <p:ph type="title"/>
          </p:nvPr>
        </p:nvSpPr>
        <p:spPr>
          <a:xfrm>
            <a:off x="6088653" y="725951"/>
            <a:ext cx="4927425" cy="1938525"/>
          </a:xfrm>
        </p:spPr>
        <p:txBody>
          <a:bodyPr>
            <a:normAutofit/>
          </a:bodyPr>
          <a:lstStyle/>
          <a:p>
            <a:r>
              <a:rPr lang="pl-PL" dirty="0"/>
              <a:t>Lublin</a:t>
            </a:r>
          </a:p>
        </p:txBody>
      </p:sp>
      <p:sp>
        <p:nvSpPr>
          <p:cNvPr id="3" name="Symbol zastępczy zawartości 2"/>
          <p:cNvSpPr>
            <a:spLocks noGrp="1"/>
          </p:cNvSpPr>
          <p:nvPr>
            <p:ph idx="1"/>
          </p:nvPr>
        </p:nvSpPr>
        <p:spPr>
          <a:xfrm>
            <a:off x="6088653" y="2886116"/>
            <a:ext cx="4927425" cy="3245931"/>
          </a:xfrm>
        </p:spPr>
        <p:txBody>
          <a:bodyPr vert="horz" lIns="91440" tIns="45720" rIns="91440" bIns="45720" rtlCol="0">
            <a:normAutofit/>
          </a:bodyPr>
          <a:lstStyle/>
          <a:p>
            <a:r>
              <a:rPr lang="pl-PL" dirty="0">
                <a:ea typeface="+mn-lt"/>
                <a:cs typeface="+mn-lt"/>
              </a:rPr>
              <a:t>Pochodzi ona od </a:t>
            </a:r>
            <a:r>
              <a:rPr lang="pl-PL" b="1" dirty="0">
                <a:ea typeface="+mn-lt"/>
                <a:cs typeface="+mn-lt"/>
              </a:rPr>
              <a:t>nazwy</a:t>
            </a:r>
            <a:r>
              <a:rPr lang="pl-PL" dirty="0">
                <a:ea typeface="+mn-lt"/>
                <a:cs typeface="+mn-lt"/>
              </a:rPr>
              <a:t> osobowej Lubla utworzonej od imienia Lubomir, poprzez dodanie dawniej pieszczotliwego przyrostka -la. ... Zygmunt Sułowski wyraził przypuszczenie o łączeniu </a:t>
            </a:r>
            <a:r>
              <a:rPr lang="pl-PL" b="1" dirty="0">
                <a:ea typeface="+mn-lt"/>
                <a:cs typeface="+mn-lt"/>
              </a:rPr>
              <a:t>Lublina</a:t>
            </a:r>
            <a:r>
              <a:rPr lang="pl-PL" dirty="0">
                <a:ea typeface="+mn-lt"/>
                <a:cs typeface="+mn-lt"/>
              </a:rPr>
              <a:t> z imieniem </a:t>
            </a:r>
            <a:r>
              <a:rPr lang="pl-PL" dirty="0" err="1">
                <a:ea typeface="+mn-lt"/>
                <a:cs typeface="+mn-lt"/>
              </a:rPr>
              <a:t>Lubel</a:t>
            </a:r>
            <a:r>
              <a:rPr lang="pl-PL" dirty="0">
                <a:ea typeface="+mn-lt"/>
                <a:cs typeface="+mn-lt"/>
              </a:rPr>
              <a:t> (</a:t>
            </a:r>
            <a:r>
              <a:rPr lang="pl-PL" dirty="0" err="1">
                <a:ea typeface="+mn-lt"/>
                <a:cs typeface="+mn-lt"/>
              </a:rPr>
              <a:t>Lubelnia</a:t>
            </a:r>
            <a:r>
              <a:rPr lang="pl-PL" dirty="0">
                <a:ea typeface="+mn-lt"/>
                <a:cs typeface="+mn-lt"/>
              </a:rPr>
              <a:t>), w analogii do stosunku nazw Wróblin, Wróbel.</a:t>
            </a:r>
          </a:p>
        </p:txBody>
      </p:sp>
      <p:pic>
        <p:nvPicPr>
          <p:cNvPr id="4" name="Obraz 4" descr="Obraz zawierający zewnętrzne, miasto&#10;&#10;Opis wygenerowany automatycznie"/>
          <p:cNvPicPr>
            <a:picLocks noChangeAspect="1"/>
          </p:cNvPicPr>
          <p:nvPr/>
        </p:nvPicPr>
        <p:blipFill rotWithShape="1">
          <a:blip r:embed="rId2" cstate="print"/>
          <a:srcRect/>
          <a:stretch>
            <a:fillRect/>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Requires="p14">
        <p15:prstTrans prst="airplan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a:grpSpLocks noGrp="1" noUngrp="1" noRot="1" noChangeAspect="1" noMove="1" noResize="1"/>
          </p:cNvGrpSpPr>
          <p:nvPr/>
        </p:nvGrpSpPr>
        <p:grpSpPr>
          <a:xfrm>
            <a:off x="-6214" y="-1"/>
            <a:ext cx="12214827" cy="6858000"/>
            <a:chOff x="-6214" y="-1"/>
            <a:chExt cx="12214827" cy="6858000"/>
          </a:xfrm>
        </p:grpSpPr>
        <p:cxnSp>
          <p:nvCxnSpPr>
            <p:cNvPr id="12" name="Straight Connector 11"/>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p:cNvSpPr>
            <a:spLocks noGrp="1" noRot="1" noChangeAspect="1" noMove="1" noResize="1" noEditPoints="1" noAdjustHandles="1" noChangeArrowheads="1" noChangeShapeType="1" noTextEdit="1"/>
          </p:cNvSpPr>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Obraz 4" descr="Obraz zawierający niebo, zewnętrzne, miasto, wieża&#10;&#10;Opis wygenerowany automatycznie"/>
          <p:cNvPicPr>
            <a:picLocks noChangeAspect="1"/>
          </p:cNvPicPr>
          <p:nvPr/>
        </p:nvPicPr>
        <p:blipFill rotWithShape="1">
          <a:blip r:embed="rId2" cstate="print"/>
          <a:srcRect/>
          <a:stretch>
            <a:fill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2" name="Tytuł 1"/>
          <p:cNvSpPr>
            <a:spLocks noGrp="1"/>
          </p:cNvSpPr>
          <p:nvPr>
            <p:ph type="title"/>
          </p:nvPr>
        </p:nvSpPr>
        <p:spPr>
          <a:xfrm>
            <a:off x="691079" y="725951"/>
            <a:ext cx="4927425" cy="1938525"/>
          </a:xfrm>
        </p:spPr>
        <p:txBody>
          <a:bodyPr>
            <a:normAutofit/>
          </a:bodyPr>
          <a:lstStyle/>
          <a:p>
            <a:r>
              <a:rPr lang="pl-PL" dirty="0"/>
              <a:t>Częstochowa</a:t>
            </a:r>
          </a:p>
        </p:txBody>
      </p:sp>
      <p:sp>
        <p:nvSpPr>
          <p:cNvPr id="3" name="Symbol zastępczy zawartości 2"/>
          <p:cNvSpPr>
            <a:spLocks noGrp="1"/>
          </p:cNvSpPr>
          <p:nvPr>
            <p:ph idx="1"/>
          </p:nvPr>
        </p:nvSpPr>
        <p:spPr>
          <a:xfrm>
            <a:off x="691079" y="2886116"/>
            <a:ext cx="4927425" cy="3245931"/>
          </a:xfrm>
        </p:spPr>
        <p:txBody>
          <a:bodyPr vert="horz" lIns="91440" tIns="45720" rIns="91440" bIns="45720" rtlCol="0">
            <a:normAutofit/>
          </a:bodyPr>
          <a:lstStyle/>
          <a:p>
            <a:r>
              <a:rPr lang="pl-PL" dirty="0">
                <a:ea typeface="+mn-lt"/>
                <a:cs typeface="+mn-lt"/>
              </a:rPr>
              <a:t>Według legendy </a:t>
            </a:r>
            <a:r>
              <a:rPr lang="pl-PL" b="1" dirty="0">
                <a:ea typeface="+mn-lt"/>
                <a:cs typeface="+mn-lt"/>
              </a:rPr>
              <a:t>nazwa Częstochowa</a:t>
            </a:r>
            <a:r>
              <a:rPr lang="pl-PL" dirty="0">
                <a:ea typeface="+mn-lt"/>
                <a:cs typeface="+mn-lt"/>
              </a:rPr>
              <a:t> oznacza osadę założoną przez osobę o imieniu </a:t>
            </a:r>
            <a:r>
              <a:rPr lang="pl-PL" dirty="0" err="1">
                <a:ea typeface="+mn-lt"/>
                <a:cs typeface="+mn-lt"/>
              </a:rPr>
              <a:t>Częstoch</a:t>
            </a:r>
            <a:r>
              <a:rPr lang="pl-PL" dirty="0">
                <a:ea typeface="+mn-lt"/>
                <a:cs typeface="+mn-lt"/>
              </a:rPr>
              <a:t>, jednak pierwsza wzmianka o niej pochodzi z 1220 roku, z dokumentu biskupa krakowskiego Iwona Odrowąża. W pobliżu </a:t>
            </a:r>
            <a:r>
              <a:rPr lang="pl-PL" b="1" dirty="0">
                <a:ea typeface="+mn-lt"/>
                <a:cs typeface="+mn-lt"/>
              </a:rPr>
              <a:t>Częstochowy</a:t>
            </a:r>
            <a:r>
              <a:rPr lang="pl-PL" dirty="0">
                <a:ea typeface="+mn-lt"/>
                <a:cs typeface="+mn-lt"/>
              </a:rPr>
              <a:t> leżała wówczas druga wieś, </a:t>
            </a:r>
            <a:r>
              <a:rPr lang="pl-PL" dirty="0" err="1">
                <a:ea typeface="+mn-lt"/>
                <a:cs typeface="+mn-lt"/>
              </a:rPr>
              <a:t>Częstochówka</a:t>
            </a:r>
            <a:r>
              <a:rPr lang="pl-PL" dirty="0">
                <a:ea typeface="+mn-lt"/>
                <a:cs typeface="+mn-lt"/>
              </a:rPr>
              <a:t>.</a:t>
            </a:r>
            <a:endParaRPr lang="pl-PL" dirty="0"/>
          </a:p>
        </p:txBody>
      </p:sp>
    </p:spTree>
  </p:cSld>
  <p:clrMapOvr>
    <a:masterClrMapping/>
  </p:clrMapOvr>
  <p:transition>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Grp="1" noUngrp="1" noRot="1" noChangeAspect="1" noMove="1" noResize="1"/>
          </p:cNvGrpSpPr>
          <p:nvPr/>
        </p:nvGrpSpPr>
        <p:grpSpPr>
          <a:xfrm>
            <a:off x="-6214" y="-1"/>
            <a:ext cx="12214827" cy="6858000"/>
            <a:chOff x="-6214" y="-1"/>
            <a:chExt cx="12214827" cy="6858000"/>
          </a:xfrm>
        </p:grpSpPr>
        <p:cxnSp>
          <p:nvCxnSpPr>
            <p:cNvPr id="13" name="Straight Connector 12"/>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p:cNvSpPr>
            <a:spLocks noGrp="1" noRot="1" noChangeAspect="1" noMove="1" noResize="1" noEditPoints="1" noAdjustHandles="1" noChangeArrowheads="1" noChangeShapeType="1" noTextEdit="1"/>
          </p:cNvSpPr>
          <p:nvPr/>
        </p:nvSpPr>
        <p:spPr>
          <a:xfrm rot="13500000">
            <a:off x="-281089" y="15123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ytuł 1"/>
          <p:cNvSpPr>
            <a:spLocks noGrp="1"/>
          </p:cNvSpPr>
          <p:nvPr>
            <p:ph type="title"/>
          </p:nvPr>
        </p:nvSpPr>
        <p:spPr>
          <a:xfrm>
            <a:off x="684223" y="721946"/>
            <a:ext cx="10611627" cy="1990906"/>
          </a:xfrm>
        </p:spPr>
        <p:txBody>
          <a:bodyPr vert="horz" lIns="91440" tIns="45720" rIns="91440" bIns="45720" rtlCol="0" anchor="ctr">
            <a:normAutofit/>
          </a:bodyPr>
          <a:lstStyle/>
          <a:p>
            <a:r>
              <a:rPr lang="en-US"/>
              <a:t>Koniec</a:t>
            </a:r>
          </a:p>
        </p:txBody>
      </p:sp>
      <p:sp>
        <p:nvSpPr>
          <p:cNvPr id="4" name="Pole tekstowe 3"/>
          <p:cNvSpPr txBox="1"/>
          <p:nvPr/>
        </p:nvSpPr>
        <p:spPr>
          <a:xfrm>
            <a:off x="6357257" y="3505200"/>
            <a:ext cx="4778829" cy="4659677"/>
          </a:xfrm>
          <a:prstGeom prst="rect">
            <a:avLst/>
          </a:prstGeom>
        </p:spPr>
        <p:txBody>
          <a:bodyPr rot="0" spcFirstLastPara="0" vertOverflow="overflow" horzOverflow="overflow" vert="horz" lIns="91440" tIns="45720" rIns="91440" bIns="45720" numCol="1" spcCol="0" rtlCol="0" fromWordArt="0" anchor="ctr" anchorCtr="0" forceAA="0" compatLnSpc="1">
            <a:normAutofit/>
          </a:bodyPr>
          <a:lstStyle/>
          <a:p>
            <a:pPr indent="-228600">
              <a:lnSpc>
                <a:spcPct val="110000"/>
              </a:lnSpc>
              <a:spcAft>
                <a:spcPts val="600"/>
              </a:spcAft>
              <a:buClr>
                <a:schemeClr val="tx2">
                  <a:lumMod val="50000"/>
                  <a:lumOff val="50000"/>
                </a:schemeClr>
              </a:buClr>
              <a:buSzPct val="75000"/>
              <a:buFont typeface="Wingdings" panose="05000000000000000000" pitchFamily="2" charset="2"/>
              <a:buChar char="§"/>
            </a:pPr>
            <a:r>
              <a:rPr lang="en-US" dirty="0">
                <a:solidFill>
                  <a:schemeClr val="tx2"/>
                </a:solidFill>
              </a:rPr>
              <a:t>Krzysztof </a:t>
            </a:r>
            <a:r>
              <a:rPr lang="en-US" dirty="0" err="1">
                <a:solidFill>
                  <a:schemeClr val="tx2"/>
                </a:solidFill>
              </a:rPr>
              <a:t>Drzymkowski</a:t>
            </a:r>
            <a:r>
              <a:rPr lang="en-US" dirty="0">
                <a:solidFill>
                  <a:schemeClr val="tx2"/>
                </a:solidFill>
              </a:rPr>
              <a:t> 1ts2</a:t>
            </a:r>
          </a:p>
        </p:txBody>
      </p:sp>
      <p:pic>
        <p:nvPicPr>
          <p:cNvPr id="5" name="Obraz 5" descr="Obraz zawierający tekst&#10;&#10;Opis wygenerowany automatycznie"/>
          <p:cNvPicPr>
            <a:picLocks noChangeAspect="1"/>
          </p:cNvPicPr>
          <p:nvPr/>
        </p:nvPicPr>
        <p:blipFill>
          <a:blip r:embed="rId2" cstate="print"/>
          <a:stretch>
            <a:fillRect/>
          </a:stretch>
        </p:blipFill>
        <p:spPr>
          <a:xfrm>
            <a:off x="242910" y="2325318"/>
            <a:ext cx="4886106" cy="3251482"/>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2000">
        <p159:morph option="byObject"/>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p:cNvGrpSpPr>
            <a:grpSpLocks noGrp="1" noUngrp="1" noRot="1" noChangeAspect="1" noMove="1" noResize="1"/>
          </p:cNvGrpSpPr>
          <p:nvPr/>
        </p:nvGrpSpPr>
        <p:grpSpPr>
          <a:xfrm>
            <a:off x="-6214" y="-1"/>
            <a:ext cx="12214827" cy="6858000"/>
            <a:chOff x="-6214" y="-1"/>
            <a:chExt cx="12214827" cy="6858000"/>
          </a:xfrm>
        </p:grpSpPr>
        <p:cxnSp>
          <p:nvCxnSpPr>
            <p:cNvPr id="13" name="Straight Connector 12"/>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p:cNvSpPr>
            <a:spLocks noGrp="1" noRot="1" noChangeAspect="1" noMove="1" noResize="1" noEditPoints="1" noAdjustHandles="1" noChangeArrowheads="1" noChangeShapeType="1" noTextEdit="1"/>
          </p:cNvSpPr>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Obraz 5" descr="Obraz zawierający zewnętrzne, miasto&#10;&#10;Opis wygenerowany automatycznie"/>
          <p:cNvPicPr>
            <a:picLocks noGrp="1" noChangeAspect="1"/>
          </p:cNvPicPr>
          <p:nvPr>
            <p:ph idx="1"/>
          </p:nvPr>
        </p:nvPicPr>
        <p:blipFill rotWithShape="1">
          <a:blip r:embed="rId2" cstate="print"/>
          <a:srcRect b="-1"/>
          <a:stretch>
            <a:fill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2" name="Tytuł 1"/>
          <p:cNvSpPr>
            <a:spLocks noGrp="1"/>
          </p:cNvSpPr>
          <p:nvPr>
            <p:ph type="title"/>
          </p:nvPr>
        </p:nvSpPr>
        <p:spPr>
          <a:xfrm>
            <a:off x="691079" y="725951"/>
            <a:ext cx="4927425" cy="1938525"/>
          </a:xfrm>
        </p:spPr>
        <p:txBody>
          <a:bodyPr vert="horz" lIns="91440" tIns="45720" rIns="91440" bIns="45720" rtlCol="0" anchor="b">
            <a:normAutofit/>
          </a:bodyPr>
          <a:lstStyle/>
          <a:p>
            <a:r>
              <a:rPr lang="en-US" dirty="0"/>
              <a:t> </a:t>
            </a:r>
            <a:r>
              <a:rPr lang="en-US" dirty="0" err="1"/>
              <a:t>Mielec</a:t>
            </a:r>
            <a:endParaRPr lang="en-US" dirty="0"/>
          </a:p>
        </p:txBody>
      </p:sp>
      <p:sp>
        <p:nvSpPr>
          <p:cNvPr id="4" name="Pole tekstowe 3"/>
          <p:cNvSpPr txBox="1"/>
          <p:nvPr/>
        </p:nvSpPr>
        <p:spPr>
          <a:xfrm>
            <a:off x="691079" y="2886116"/>
            <a:ext cx="4927425" cy="3245931"/>
          </a:xfrm>
          <a:prstGeom prst="rect">
            <a:avLst/>
          </a:prstGeom>
        </p:spPr>
        <p:txBody>
          <a:bodyPr rot="0" spcFirstLastPara="0" vertOverflow="overflow" horzOverflow="overflow" vert="horz" lIns="91440" tIns="45720" rIns="91440" bIns="45720" numCol="1" spcCol="0" rtlCol="0" fromWordArt="0" anchorCtr="0" forceAA="0" compatLnSpc="1">
            <a:normAutofit/>
          </a:bodyPr>
          <a:lstStyle/>
          <a:p>
            <a:pPr indent="-228600">
              <a:lnSpc>
                <a:spcPct val="110000"/>
              </a:lnSpc>
              <a:spcAft>
                <a:spcPts val="600"/>
              </a:spcAft>
              <a:buClr>
                <a:schemeClr val="tx2">
                  <a:lumMod val="50000"/>
                  <a:lumOff val="50000"/>
                </a:schemeClr>
              </a:buClr>
              <a:buSzPct val="75000"/>
              <a:buFont typeface="Wingdings" panose="05000000000000000000" pitchFamily="2" charset="2"/>
              <a:buChar char="§"/>
            </a:pPr>
            <a:r>
              <a:rPr lang="en-US" dirty="0" err="1">
                <a:solidFill>
                  <a:schemeClr val="tx2"/>
                </a:solidFill>
              </a:rPr>
              <a:t>Wbrew</a:t>
            </a:r>
            <a:r>
              <a:rPr lang="en-US" dirty="0">
                <a:solidFill>
                  <a:schemeClr val="tx2"/>
                </a:solidFill>
              </a:rPr>
              <a:t> </a:t>
            </a:r>
            <a:r>
              <a:rPr lang="en-US" dirty="0" err="1">
                <a:solidFill>
                  <a:schemeClr val="tx2"/>
                </a:solidFill>
              </a:rPr>
              <a:t>pozorom</a:t>
            </a:r>
            <a:r>
              <a:rPr lang="en-US" dirty="0">
                <a:solidFill>
                  <a:schemeClr val="tx2"/>
                </a:solidFill>
              </a:rPr>
              <a:t> </a:t>
            </a:r>
            <a:r>
              <a:rPr lang="en-US" dirty="0" err="1">
                <a:solidFill>
                  <a:schemeClr val="tx2"/>
                </a:solidFill>
              </a:rPr>
              <a:t>miasto</a:t>
            </a:r>
            <a:r>
              <a:rPr lang="en-US" dirty="0">
                <a:solidFill>
                  <a:schemeClr val="tx2"/>
                </a:solidFill>
              </a:rPr>
              <a:t> </a:t>
            </a:r>
            <a:r>
              <a:rPr lang="en-US" dirty="0" err="1">
                <a:solidFill>
                  <a:schemeClr val="tx2"/>
                </a:solidFill>
              </a:rPr>
              <a:t>nie</a:t>
            </a:r>
            <a:r>
              <a:rPr lang="en-US" dirty="0">
                <a:solidFill>
                  <a:schemeClr val="tx2"/>
                </a:solidFill>
              </a:rPr>
              <a:t> </a:t>
            </a:r>
            <a:r>
              <a:rPr lang="en-US" dirty="0" err="1">
                <a:solidFill>
                  <a:schemeClr val="tx2"/>
                </a:solidFill>
              </a:rPr>
              <a:t>wzięło</a:t>
            </a:r>
            <a:r>
              <a:rPr lang="en-US" dirty="0">
                <a:solidFill>
                  <a:schemeClr val="tx2"/>
                </a:solidFill>
              </a:rPr>
              <a:t> </a:t>
            </a:r>
            <a:r>
              <a:rPr lang="en-US" dirty="0" err="1">
                <a:solidFill>
                  <a:schemeClr val="tx2"/>
                </a:solidFill>
              </a:rPr>
              <a:t>swej</a:t>
            </a:r>
            <a:r>
              <a:rPr lang="en-US" dirty="0">
                <a:solidFill>
                  <a:schemeClr val="tx2"/>
                </a:solidFill>
              </a:rPr>
              <a:t> </a:t>
            </a:r>
            <a:r>
              <a:rPr lang="en-US" dirty="0" err="1">
                <a:solidFill>
                  <a:schemeClr val="tx2"/>
                </a:solidFill>
              </a:rPr>
              <a:t>nazwy</a:t>
            </a:r>
            <a:r>
              <a:rPr lang="en-US" dirty="0">
                <a:solidFill>
                  <a:schemeClr val="tx2"/>
                </a:solidFill>
              </a:rPr>
              <a:t> od </a:t>
            </a:r>
            <a:r>
              <a:rPr lang="en-US" dirty="0" err="1">
                <a:solidFill>
                  <a:schemeClr val="tx2"/>
                </a:solidFill>
              </a:rPr>
              <a:t>mielenia</a:t>
            </a:r>
            <a:r>
              <a:rPr lang="en-US" dirty="0">
                <a:solidFill>
                  <a:schemeClr val="tx2"/>
                </a:solidFill>
              </a:rPr>
              <a:t>. Nazwa  </a:t>
            </a:r>
            <a:r>
              <a:rPr lang="en-US" dirty="0" err="1">
                <a:solidFill>
                  <a:schemeClr val="tx2"/>
                </a:solidFill>
              </a:rPr>
              <a:t>wzięła</a:t>
            </a:r>
            <a:r>
              <a:rPr lang="en-US" dirty="0">
                <a:solidFill>
                  <a:schemeClr val="tx2"/>
                </a:solidFill>
              </a:rPr>
              <a:t> </a:t>
            </a:r>
            <a:r>
              <a:rPr lang="en-US" dirty="0" err="1">
                <a:solidFill>
                  <a:schemeClr val="tx2"/>
                </a:solidFill>
              </a:rPr>
              <a:t>się</a:t>
            </a:r>
            <a:r>
              <a:rPr lang="en-US" dirty="0">
                <a:solidFill>
                  <a:schemeClr val="tx2"/>
                </a:solidFill>
              </a:rPr>
              <a:t> od </a:t>
            </a:r>
            <a:r>
              <a:rPr lang="en-US" dirty="0" err="1">
                <a:solidFill>
                  <a:schemeClr val="tx2"/>
                </a:solidFill>
              </a:rPr>
              <a:t>słowa</a:t>
            </a:r>
            <a:r>
              <a:rPr lang="en-US" dirty="0">
                <a:solidFill>
                  <a:schemeClr val="tx2"/>
                </a:solidFill>
              </a:rPr>
              <a:t> </a:t>
            </a:r>
            <a:r>
              <a:rPr lang="en-US" b="1" dirty="0" err="1">
                <a:solidFill>
                  <a:schemeClr val="tx2"/>
                </a:solidFill>
              </a:rPr>
              <a:t>mielizna</a:t>
            </a:r>
            <a:r>
              <a:rPr lang="en-US" dirty="0">
                <a:solidFill>
                  <a:schemeClr val="tx2"/>
                </a:solidFill>
              </a:rPr>
              <a:t>. Mielec </a:t>
            </a:r>
            <a:r>
              <a:rPr lang="en-US" dirty="0" err="1">
                <a:solidFill>
                  <a:schemeClr val="tx2"/>
                </a:solidFill>
              </a:rPr>
              <a:t>leży</a:t>
            </a:r>
            <a:r>
              <a:rPr lang="en-US" dirty="0">
                <a:solidFill>
                  <a:schemeClr val="tx2"/>
                </a:solidFill>
              </a:rPr>
              <a:t> </a:t>
            </a:r>
            <a:r>
              <a:rPr lang="en-US" dirty="0" err="1">
                <a:solidFill>
                  <a:schemeClr val="tx2"/>
                </a:solidFill>
              </a:rPr>
              <a:t>nad</a:t>
            </a:r>
            <a:r>
              <a:rPr lang="en-US" dirty="0">
                <a:solidFill>
                  <a:schemeClr val="tx2"/>
                </a:solidFill>
              </a:rPr>
              <a:t> </a:t>
            </a:r>
            <a:r>
              <a:rPr lang="en-US" dirty="0" err="1">
                <a:solidFill>
                  <a:schemeClr val="tx2"/>
                </a:solidFill>
              </a:rPr>
              <a:t>rzeką</a:t>
            </a:r>
            <a:r>
              <a:rPr lang="en-US" dirty="0">
                <a:solidFill>
                  <a:schemeClr val="tx2"/>
                </a:solidFill>
              </a:rPr>
              <a:t> </a:t>
            </a:r>
            <a:r>
              <a:rPr lang="en-US" dirty="0" err="1">
                <a:solidFill>
                  <a:schemeClr val="tx2"/>
                </a:solidFill>
              </a:rPr>
              <a:t>Wisłoką</a:t>
            </a:r>
            <a:r>
              <a:rPr lang="en-US" dirty="0">
                <a:solidFill>
                  <a:schemeClr val="tx2"/>
                </a:solidFill>
              </a:rPr>
              <a:t>. </a:t>
            </a:r>
            <a:r>
              <a:rPr lang="en-US" dirty="0" err="1">
                <a:solidFill>
                  <a:schemeClr val="tx2"/>
                </a:solidFill>
              </a:rPr>
              <a:t>Gród</a:t>
            </a:r>
            <a:r>
              <a:rPr lang="en-US" dirty="0">
                <a:solidFill>
                  <a:schemeClr val="tx2"/>
                </a:solidFill>
              </a:rPr>
              <a:t> </a:t>
            </a:r>
            <a:r>
              <a:rPr lang="en-US" dirty="0" err="1">
                <a:solidFill>
                  <a:schemeClr val="tx2"/>
                </a:solidFill>
              </a:rPr>
              <a:t>został</a:t>
            </a:r>
            <a:r>
              <a:rPr lang="en-US" dirty="0">
                <a:solidFill>
                  <a:schemeClr val="tx2"/>
                </a:solidFill>
              </a:rPr>
              <a:t> </a:t>
            </a:r>
            <a:r>
              <a:rPr lang="en-US" dirty="0" err="1">
                <a:solidFill>
                  <a:schemeClr val="tx2"/>
                </a:solidFill>
              </a:rPr>
              <a:t>założony</a:t>
            </a:r>
            <a:r>
              <a:rPr lang="en-US" dirty="0">
                <a:solidFill>
                  <a:schemeClr val="tx2"/>
                </a:solidFill>
              </a:rPr>
              <a:t> w </a:t>
            </a:r>
            <a:r>
              <a:rPr lang="en-US" dirty="0" err="1">
                <a:solidFill>
                  <a:schemeClr val="tx2"/>
                </a:solidFill>
              </a:rPr>
              <a:t>miejscu</a:t>
            </a:r>
            <a:r>
              <a:rPr lang="en-US" dirty="0">
                <a:solidFill>
                  <a:schemeClr val="tx2"/>
                </a:solidFill>
              </a:rPr>
              <a:t>, w </a:t>
            </a:r>
            <a:r>
              <a:rPr lang="en-US" dirty="0" err="1">
                <a:solidFill>
                  <a:schemeClr val="tx2"/>
                </a:solidFill>
              </a:rPr>
              <a:t>którym</a:t>
            </a:r>
            <a:r>
              <a:rPr lang="en-US" dirty="0">
                <a:solidFill>
                  <a:schemeClr val="tx2"/>
                </a:solidFill>
              </a:rPr>
              <a:t> </a:t>
            </a:r>
            <a:r>
              <a:rPr lang="en-US" dirty="0" err="1">
                <a:solidFill>
                  <a:schemeClr val="tx2"/>
                </a:solidFill>
              </a:rPr>
              <a:t>rzeka</a:t>
            </a:r>
            <a:r>
              <a:rPr lang="en-US" dirty="0">
                <a:solidFill>
                  <a:schemeClr val="tx2"/>
                </a:solidFill>
              </a:rPr>
              <a:t> </a:t>
            </a:r>
            <a:r>
              <a:rPr lang="en-US" dirty="0" err="1">
                <a:solidFill>
                  <a:schemeClr val="tx2"/>
                </a:solidFill>
              </a:rPr>
              <a:t>była</a:t>
            </a:r>
            <a:r>
              <a:rPr lang="en-US" dirty="0">
                <a:solidFill>
                  <a:schemeClr val="tx2"/>
                </a:solidFill>
              </a:rPr>
              <a:t> </a:t>
            </a:r>
            <a:r>
              <a:rPr lang="en-US" dirty="0" err="1">
                <a:solidFill>
                  <a:schemeClr val="tx2"/>
                </a:solidFill>
              </a:rPr>
              <a:t>płytsza</a:t>
            </a:r>
            <a:r>
              <a:rPr lang="en-US" dirty="0">
                <a:solidFill>
                  <a:schemeClr val="tx2"/>
                </a:solidFill>
              </a:rPr>
              <a:t>, co </a:t>
            </a:r>
            <a:r>
              <a:rPr lang="en-US" dirty="0" err="1">
                <a:solidFill>
                  <a:schemeClr val="tx2"/>
                </a:solidFill>
              </a:rPr>
              <a:t>ułatwiało</a:t>
            </a:r>
            <a:r>
              <a:rPr lang="en-US" dirty="0">
                <a:solidFill>
                  <a:schemeClr val="tx2"/>
                </a:solidFill>
              </a:rPr>
              <a:t> </a:t>
            </a:r>
            <a:r>
              <a:rPr lang="en-US" dirty="0" err="1">
                <a:solidFill>
                  <a:schemeClr val="tx2"/>
                </a:solidFill>
              </a:rPr>
              <a:t>przedostanie</a:t>
            </a:r>
            <a:r>
              <a:rPr lang="en-US" dirty="0">
                <a:solidFill>
                  <a:schemeClr val="tx2"/>
                </a:solidFill>
              </a:rPr>
              <a:t> </a:t>
            </a:r>
            <a:r>
              <a:rPr lang="en-US" dirty="0" err="1">
                <a:solidFill>
                  <a:schemeClr val="tx2"/>
                </a:solidFill>
              </a:rPr>
              <a:t>się</a:t>
            </a:r>
            <a:r>
              <a:rPr lang="en-US" dirty="0">
                <a:solidFill>
                  <a:schemeClr val="tx2"/>
                </a:solidFill>
              </a:rPr>
              <a:t> </a:t>
            </a:r>
            <a:r>
              <a:rPr lang="en-US" dirty="0" err="1">
                <a:solidFill>
                  <a:schemeClr val="tx2"/>
                </a:solidFill>
              </a:rPr>
              <a:t>na</a:t>
            </a:r>
            <a:r>
              <a:rPr lang="en-US" dirty="0">
                <a:solidFill>
                  <a:schemeClr val="tx2"/>
                </a:solidFill>
              </a:rPr>
              <a:t> </a:t>
            </a:r>
            <a:r>
              <a:rPr lang="en-US" dirty="0" err="1">
                <a:solidFill>
                  <a:schemeClr val="tx2"/>
                </a:solidFill>
              </a:rPr>
              <a:t>jej</a:t>
            </a:r>
            <a:r>
              <a:rPr lang="en-US" dirty="0">
                <a:solidFill>
                  <a:schemeClr val="tx2"/>
                </a:solidFill>
              </a:rPr>
              <a:t> </a:t>
            </a:r>
            <a:r>
              <a:rPr lang="en-US" dirty="0" err="1">
                <a:solidFill>
                  <a:schemeClr val="tx2"/>
                </a:solidFill>
              </a:rPr>
              <a:t>drugi</a:t>
            </a:r>
            <a:r>
              <a:rPr lang="en-US" dirty="0">
                <a:solidFill>
                  <a:schemeClr val="tx2"/>
                </a:solidFill>
              </a:rPr>
              <a:t> </a:t>
            </a:r>
            <a:r>
              <a:rPr lang="en-US" dirty="0" err="1">
                <a:solidFill>
                  <a:schemeClr val="tx2"/>
                </a:solidFill>
              </a:rPr>
              <a:t>brzeg</a:t>
            </a:r>
            <a:r>
              <a:rPr lang="en-US" dirty="0">
                <a:solidFill>
                  <a:schemeClr val="tx2"/>
                </a:solidFill>
              </a:rPr>
              <a:t>.</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p:cNvGrpSpPr>
            <a:grpSpLocks noGrp="1" noUngrp="1" noRot="1" noChangeAspect="1" noMove="1" noResize="1"/>
          </p:cNvGrpSpPr>
          <p:nvPr/>
        </p:nvGrpSpPr>
        <p:grpSpPr>
          <a:xfrm>
            <a:off x="-6214" y="-1"/>
            <a:ext cx="12214827" cy="6858000"/>
            <a:chOff x="-6214" y="-1"/>
            <a:chExt cx="12214827" cy="6858000"/>
          </a:xfrm>
        </p:grpSpPr>
        <p:cxnSp>
          <p:nvCxnSpPr>
            <p:cNvPr id="13" name="Straight Connector 12"/>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p:cNvSpPr>
            <a:spLocks noGrp="1" noRot="1" noChangeAspect="1" noMove="1" noResize="1" noEditPoints="1" noAdjustHandles="1" noChangeArrowheads="1" noChangeShapeType="1" noTextEdit="1"/>
          </p:cNvSpPr>
          <p:nvPr/>
        </p:nvSpPr>
        <p:spPr>
          <a:xfrm rot="18900000">
            <a:off x="6297339" y="-2926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ytuł 1"/>
          <p:cNvSpPr>
            <a:spLocks noGrp="1"/>
          </p:cNvSpPr>
          <p:nvPr>
            <p:ph type="title"/>
          </p:nvPr>
        </p:nvSpPr>
        <p:spPr>
          <a:xfrm>
            <a:off x="6088653" y="725951"/>
            <a:ext cx="4927425" cy="1938525"/>
          </a:xfrm>
        </p:spPr>
        <p:txBody>
          <a:bodyPr vert="horz" lIns="91440" tIns="45720" rIns="91440" bIns="45720" rtlCol="0" anchor="b">
            <a:normAutofit/>
          </a:bodyPr>
          <a:lstStyle/>
          <a:p>
            <a:r>
              <a:rPr lang="en-US" dirty="0"/>
              <a:t>Kalisz</a:t>
            </a:r>
          </a:p>
        </p:txBody>
      </p:sp>
      <p:sp>
        <p:nvSpPr>
          <p:cNvPr id="5" name="Pole tekstowe 4"/>
          <p:cNvSpPr txBox="1"/>
          <p:nvPr/>
        </p:nvSpPr>
        <p:spPr>
          <a:xfrm>
            <a:off x="6088653" y="2886116"/>
            <a:ext cx="4927425" cy="3245931"/>
          </a:xfrm>
          <a:prstGeom prst="rect">
            <a:avLst/>
          </a:prstGeom>
        </p:spPr>
        <p:txBody>
          <a:bodyPr rot="0" spcFirstLastPara="0" vertOverflow="overflow" horzOverflow="overflow" vert="horz" lIns="91440" tIns="45720" rIns="91440" bIns="45720" numCol="1" spcCol="0" rtlCol="0" fromWordArt="0" anchorCtr="0" forceAA="0" compatLnSpc="1">
            <a:normAutofit/>
          </a:bodyPr>
          <a:lstStyle/>
          <a:p>
            <a:pPr indent="-228600">
              <a:spcAft>
                <a:spcPts val="600"/>
              </a:spcAft>
              <a:buClr>
                <a:schemeClr val="tx2">
                  <a:lumMod val="50000"/>
                  <a:lumOff val="50000"/>
                </a:schemeClr>
              </a:buClr>
              <a:buSzPct val="75000"/>
              <a:buFont typeface="Wingdings" panose="05000000000000000000" pitchFamily="2" charset="2"/>
              <a:buChar char="§"/>
            </a:pPr>
            <a:r>
              <a:rPr lang="en-US" sz="1500" dirty="0" err="1">
                <a:solidFill>
                  <a:schemeClr val="tx2"/>
                </a:solidFill>
              </a:rPr>
              <a:t>Nazwa</a:t>
            </a:r>
            <a:r>
              <a:rPr lang="en-US" sz="1500" dirty="0">
                <a:solidFill>
                  <a:schemeClr val="tx2"/>
                </a:solidFill>
              </a:rPr>
              <a:t> Kalisz </a:t>
            </a:r>
            <a:r>
              <a:rPr lang="en-US" sz="1500" dirty="0" err="1">
                <a:solidFill>
                  <a:schemeClr val="tx2"/>
                </a:solidFill>
              </a:rPr>
              <a:t>może</a:t>
            </a:r>
            <a:r>
              <a:rPr lang="en-US" sz="1500" dirty="0">
                <a:solidFill>
                  <a:schemeClr val="tx2"/>
                </a:solidFill>
              </a:rPr>
              <a:t> </a:t>
            </a:r>
            <a:r>
              <a:rPr lang="en-US" sz="1500" dirty="0" err="1">
                <a:solidFill>
                  <a:schemeClr val="tx2"/>
                </a:solidFill>
              </a:rPr>
              <a:t>mieć</a:t>
            </a:r>
            <a:r>
              <a:rPr lang="en-US" sz="1500" dirty="0">
                <a:solidFill>
                  <a:schemeClr val="tx2"/>
                </a:solidFill>
              </a:rPr>
              <a:t> </a:t>
            </a:r>
            <a:r>
              <a:rPr lang="en-US" sz="1500" dirty="0" err="1">
                <a:solidFill>
                  <a:schemeClr val="tx2"/>
                </a:solidFill>
              </a:rPr>
              <a:t>dwa</a:t>
            </a:r>
            <a:r>
              <a:rPr lang="en-US" sz="1500" dirty="0">
                <a:solidFill>
                  <a:schemeClr val="tx2"/>
                </a:solidFill>
              </a:rPr>
              <a:t> </a:t>
            </a:r>
            <a:r>
              <a:rPr lang="en-US" sz="1500" dirty="0" err="1">
                <a:solidFill>
                  <a:schemeClr val="tx2"/>
                </a:solidFill>
              </a:rPr>
              <a:t>źródła</a:t>
            </a:r>
            <a:r>
              <a:rPr lang="en-US" sz="1500" dirty="0">
                <a:solidFill>
                  <a:schemeClr val="tx2"/>
                </a:solidFill>
              </a:rPr>
              <a:t>. </a:t>
            </a:r>
            <a:r>
              <a:rPr lang="en-US" sz="1500" dirty="0" err="1">
                <a:solidFill>
                  <a:schemeClr val="tx2"/>
                </a:solidFill>
              </a:rPr>
              <a:t>Pierwsza</a:t>
            </a:r>
            <a:r>
              <a:rPr lang="en-US" sz="1500" dirty="0">
                <a:solidFill>
                  <a:schemeClr val="tx2"/>
                </a:solidFill>
              </a:rPr>
              <a:t> z </a:t>
            </a:r>
            <a:r>
              <a:rPr lang="en-US" sz="1500" dirty="0" err="1">
                <a:solidFill>
                  <a:schemeClr val="tx2"/>
                </a:solidFill>
              </a:rPr>
              <a:t>nich</a:t>
            </a:r>
            <a:r>
              <a:rPr lang="en-US" sz="1500" dirty="0">
                <a:solidFill>
                  <a:schemeClr val="tx2"/>
                </a:solidFill>
              </a:rPr>
              <a:t> </a:t>
            </a:r>
            <a:r>
              <a:rPr lang="en-US" sz="1500" dirty="0" err="1">
                <a:solidFill>
                  <a:schemeClr val="tx2"/>
                </a:solidFill>
              </a:rPr>
              <a:t>związana</a:t>
            </a:r>
            <a:r>
              <a:rPr lang="en-US" sz="1500" dirty="0">
                <a:solidFill>
                  <a:schemeClr val="tx2"/>
                </a:solidFill>
              </a:rPr>
              <a:t> jest z </a:t>
            </a:r>
            <a:r>
              <a:rPr lang="en-US" sz="1500" dirty="0" err="1">
                <a:solidFill>
                  <a:schemeClr val="tx2"/>
                </a:solidFill>
              </a:rPr>
              <a:t>Celtami</a:t>
            </a:r>
            <a:r>
              <a:rPr lang="en-US" sz="1500" dirty="0">
                <a:solidFill>
                  <a:schemeClr val="tx2"/>
                </a:solidFill>
              </a:rPr>
              <a:t>, </a:t>
            </a:r>
            <a:r>
              <a:rPr lang="en-US" sz="1500" dirty="0" err="1">
                <a:solidFill>
                  <a:schemeClr val="tx2"/>
                </a:solidFill>
              </a:rPr>
              <a:t>których</a:t>
            </a:r>
            <a:r>
              <a:rPr lang="en-US" sz="1500" dirty="0">
                <a:solidFill>
                  <a:schemeClr val="tx2"/>
                </a:solidFill>
              </a:rPr>
              <a:t> </a:t>
            </a:r>
            <a:r>
              <a:rPr lang="en-US" sz="1500" dirty="0" err="1">
                <a:solidFill>
                  <a:schemeClr val="tx2"/>
                </a:solidFill>
              </a:rPr>
              <a:t>obecność</a:t>
            </a:r>
            <a:r>
              <a:rPr lang="en-US" sz="1500" dirty="0">
                <a:solidFill>
                  <a:schemeClr val="tx2"/>
                </a:solidFill>
              </a:rPr>
              <a:t> </a:t>
            </a:r>
            <a:r>
              <a:rPr lang="en-US" sz="1500" dirty="0" err="1">
                <a:solidFill>
                  <a:schemeClr val="tx2"/>
                </a:solidFill>
              </a:rPr>
              <a:t>odkryto</a:t>
            </a:r>
            <a:r>
              <a:rPr lang="en-US" sz="1500" dirty="0">
                <a:solidFill>
                  <a:schemeClr val="tx2"/>
                </a:solidFill>
              </a:rPr>
              <a:t> w </a:t>
            </a:r>
            <a:r>
              <a:rPr lang="en-US" sz="1500" dirty="0" err="1">
                <a:solidFill>
                  <a:schemeClr val="tx2"/>
                </a:solidFill>
              </a:rPr>
              <a:t>tamtej</a:t>
            </a:r>
            <a:r>
              <a:rPr lang="en-US" sz="1500" dirty="0">
                <a:solidFill>
                  <a:schemeClr val="tx2"/>
                </a:solidFill>
              </a:rPr>
              <a:t> </a:t>
            </a:r>
            <a:r>
              <a:rPr lang="en-US" sz="1500" dirty="0" err="1">
                <a:solidFill>
                  <a:schemeClr val="tx2"/>
                </a:solidFill>
              </a:rPr>
              <a:t>okolicy</a:t>
            </a:r>
            <a:r>
              <a:rPr lang="en-US" sz="1500" dirty="0">
                <a:solidFill>
                  <a:schemeClr val="tx2"/>
                </a:solidFill>
              </a:rPr>
              <a:t>. </a:t>
            </a:r>
            <a:r>
              <a:rPr lang="en-US" sz="1500" dirty="0" err="1">
                <a:solidFill>
                  <a:schemeClr val="tx2"/>
                </a:solidFill>
              </a:rPr>
              <a:t>Celtyckie</a:t>
            </a:r>
            <a:r>
              <a:rPr lang="en-US" sz="1500" dirty="0">
                <a:solidFill>
                  <a:schemeClr val="tx2"/>
                </a:solidFill>
              </a:rPr>
              <a:t> </a:t>
            </a:r>
            <a:r>
              <a:rPr lang="en-US" sz="1500" dirty="0" err="1">
                <a:solidFill>
                  <a:schemeClr val="tx2"/>
                </a:solidFill>
              </a:rPr>
              <a:t>słowo</a:t>
            </a:r>
            <a:r>
              <a:rPr lang="en-US" sz="1500" dirty="0">
                <a:solidFill>
                  <a:schemeClr val="tx2"/>
                </a:solidFill>
              </a:rPr>
              <a:t> </a:t>
            </a:r>
            <a:r>
              <a:rPr lang="en-US" sz="1500" b="1" dirty="0">
                <a:solidFill>
                  <a:schemeClr val="tx2"/>
                </a:solidFill>
              </a:rPr>
              <a:t>cal</a:t>
            </a:r>
            <a:r>
              <a:rPr lang="en-US" sz="1500" dirty="0">
                <a:solidFill>
                  <a:schemeClr val="tx2"/>
                </a:solidFill>
              </a:rPr>
              <a:t> </a:t>
            </a:r>
            <a:r>
              <a:rPr lang="en-US" sz="1500" dirty="0" err="1">
                <a:solidFill>
                  <a:schemeClr val="tx2"/>
                </a:solidFill>
              </a:rPr>
              <a:t>oznacza</a:t>
            </a:r>
            <a:r>
              <a:rPr lang="en-US" sz="1500" dirty="0">
                <a:solidFill>
                  <a:schemeClr val="tx2"/>
                </a:solidFill>
              </a:rPr>
              <a:t> </a:t>
            </a:r>
            <a:r>
              <a:rPr lang="en-US" sz="1500" dirty="0" err="1">
                <a:solidFill>
                  <a:schemeClr val="tx2"/>
                </a:solidFill>
              </a:rPr>
              <a:t>strumień</a:t>
            </a:r>
            <a:r>
              <a:rPr lang="en-US" sz="1500" dirty="0">
                <a:solidFill>
                  <a:schemeClr val="tx2"/>
                </a:solidFill>
              </a:rPr>
              <a:t> </a:t>
            </a:r>
            <a:r>
              <a:rPr lang="en-US" sz="1500" dirty="0" err="1">
                <a:solidFill>
                  <a:schemeClr val="tx2"/>
                </a:solidFill>
              </a:rPr>
              <a:t>lub</a:t>
            </a:r>
            <a:r>
              <a:rPr lang="en-US" sz="1500" dirty="0">
                <a:solidFill>
                  <a:schemeClr val="tx2"/>
                </a:solidFill>
              </a:rPr>
              <a:t> </a:t>
            </a:r>
            <a:r>
              <a:rPr lang="en-US" sz="1500" dirty="0" err="1">
                <a:solidFill>
                  <a:schemeClr val="tx2"/>
                </a:solidFill>
              </a:rPr>
              <a:t>rzekę</a:t>
            </a:r>
            <a:r>
              <a:rPr lang="en-US" sz="1500" dirty="0">
                <a:solidFill>
                  <a:schemeClr val="tx2"/>
                </a:solidFill>
              </a:rPr>
              <a:t> </a:t>
            </a:r>
            <a:r>
              <a:rPr lang="en-US" sz="1500" dirty="0" err="1">
                <a:solidFill>
                  <a:schemeClr val="tx2"/>
                </a:solidFill>
              </a:rPr>
              <a:t>i</a:t>
            </a:r>
            <a:r>
              <a:rPr lang="en-US" sz="1500" dirty="0">
                <a:solidFill>
                  <a:schemeClr val="tx2"/>
                </a:solidFill>
              </a:rPr>
              <a:t> </a:t>
            </a:r>
            <a:r>
              <a:rPr lang="en-US" sz="1500" dirty="0" err="1">
                <a:solidFill>
                  <a:schemeClr val="tx2"/>
                </a:solidFill>
              </a:rPr>
              <a:t>właśnie</a:t>
            </a:r>
            <a:r>
              <a:rPr lang="en-US" sz="1500" dirty="0">
                <a:solidFill>
                  <a:schemeClr val="tx2"/>
                </a:solidFill>
              </a:rPr>
              <a:t> </a:t>
            </a:r>
            <a:r>
              <a:rPr lang="en-US" sz="1500" dirty="0" err="1">
                <a:solidFill>
                  <a:schemeClr val="tx2"/>
                </a:solidFill>
              </a:rPr>
              <a:t>od</a:t>
            </a:r>
            <a:r>
              <a:rPr lang="en-US" sz="1500" dirty="0">
                <a:solidFill>
                  <a:schemeClr val="tx2"/>
                </a:solidFill>
              </a:rPr>
              <a:t> </a:t>
            </a:r>
            <a:r>
              <a:rPr lang="en-US" sz="1500" dirty="0" err="1">
                <a:solidFill>
                  <a:schemeClr val="tx2"/>
                </a:solidFill>
              </a:rPr>
              <a:t>tego</a:t>
            </a:r>
            <a:r>
              <a:rPr lang="en-US" sz="1500" dirty="0">
                <a:solidFill>
                  <a:schemeClr val="tx2"/>
                </a:solidFill>
              </a:rPr>
              <a:t> </a:t>
            </a:r>
            <a:r>
              <a:rPr lang="en-US" sz="1500" dirty="0" err="1">
                <a:solidFill>
                  <a:schemeClr val="tx2"/>
                </a:solidFill>
              </a:rPr>
              <a:t>słowa</a:t>
            </a:r>
            <a:r>
              <a:rPr lang="en-US" sz="1500" dirty="0">
                <a:solidFill>
                  <a:schemeClr val="tx2"/>
                </a:solidFill>
              </a:rPr>
              <a:t> </a:t>
            </a:r>
            <a:r>
              <a:rPr lang="en-US" sz="1500" dirty="0" err="1">
                <a:solidFill>
                  <a:schemeClr val="tx2"/>
                </a:solidFill>
              </a:rPr>
              <a:t>może</a:t>
            </a:r>
            <a:r>
              <a:rPr lang="en-US" sz="1500" dirty="0">
                <a:solidFill>
                  <a:schemeClr val="tx2"/>
                </a:solidFill>
              </a:rPr>
              <a:t> </a:t>
            </a:r>
            <a:r>
              <a:rPr lang="en-US" sz="1500" dirty="0" err="1">
                <a:solidFill>
                  <a:schemeClr val="tx2"/>
                </a:solidFill>
              </a:rPr>
              <a:t>wywodzić</a:t>
            </a:r>
            <a:r>
              <a:rPr lang="en-US" sz="1500" dirty="0">
                <a:solidFill>
                  <a:schemeClr val="tx2"/>
                </a:solidFill>
              </a:rPr>
              <a:t> </a:t>
            </a:r>
            <a:r>
              <a:rPr lang="en-US" sz="1500" dirty="0" err="1">
                <a:solidFill>
                  <a:schemeClr val="tx2"/>
                </a:solidFill>
              </a:rPr>
              <a:t>się</a:t>
            </a:r>
            <a:r>
              <a:rPr lang="en-US" sz="1500" dirty="0">
                <a:solidFill>
                  <a:schemeClr val="tx2"/>
                </a:solidFill>
              </a:rPr>
              <a:t> </a:t>
            </a:r>
            <a:r>
              <a:rPr lang="en-US" sz="1500" dirty="0" err="1">
                <a:solidFill>
                  <a:schemeClr val="tx2"/>
                </a:solidFill>
              </a:rPr>
              <a:t>nazwa</a:t>
            </a:r>
            <a:r>
              <a:rPr lang="en-US" sz="1500" dirty="0">
                <a:solidFill>
                  <a:schemeClr val="tx2"/>
                </a:solidFill>
              </a:rPr>
              <a:t> Kalisz.</a:t>
            </a:r>
          </a:p>
          <a:p>
            <a:pPr indent="-228600">
              <a:spcAft>
                <a:spcPts val="600"/>
              </a:spcAft>
              <a:buClr>
                <a:schemeClr val="tx2">
                  <a:lumMod val="50000"/>
                  <a:lumOff val="50000"/>
                </a:schemeClr>
              </a:buClr>
              <a:buSzPct val="75000"/>
              <a:buFont typeface="Wingdings" panose="05000000000000000000" pitchFamily="2" charset="2"/>
              <a:buChar char="§"/>
            </a:pPr>
            <a:r>
              <a:rPr lang="en-US" sz="1500" dirty="0" err="1">
                <a:solidFill>
                  <a:schemeClr val="tx2"/>
                </a:solidFill>
              </a:rPr>
              <a:t>Druga</a:t>
            </a:r>
            <a:r>
              <a:rPr lang="en-US" sz="1500" dirty="0">
                <a:solidFill>
                  <a:schemeClr val="tx2"/>
                </a:solidFill>
              </a:rPr>
              <a:t> </a:t>
            </a:r>
            <a:r>
              <a:rPr lang="en-US" sz="1500" dirty="0" err="1">
                <a:solidFill>
                  <a:schemeClr val="tx2"/>
                </a:solidFill>
              </a:rPr>
              <a:t>wersja</a:t>
            </a:r>
            <a:r>
              <a:rPr lang="en-US" sz="1500" dirty="0">
                <a:solidFill>
                  <a:schemeClr val="tx2"/>
                </a:solidFill>
              </a:rPr>
              <a:t> </a:t>
            </a:r>
            <a:r>
              <a:rPr lang="en-US" sz="1500" dirty="0" err="1">
                <a:solidFill>
                  <a:schemeClr val="tx2"/>
                </a:solidFill>
              </a:rPr>
              <a:t>związana</a:t>
            </a:r>
            <a:r>
              <a:rPr lang="en-US" sz="1500" dirty="0">
                <a:solidFill>
                  <a:schemeClr val="tx2"/>
                </a:solidFill>
              </a:rPr>
              <a:t> jest </a:t>
            </a:r>
            <a:r>
              <a:rPr lang="en-US" sz="1500" dirty="0" err="1">
                <a:solidFill>
                  <a:schemeClr val="tx2"/>
                </a:solidFill>
              </a:rPr>
              <a:t>ze</a:t>
            </a:r>
            <a:r>
              <a:rPr lang="en-US" sz="1500" dirty="0">
                <a:solidFill>
                  <a:schemeClr val="tx2"/>
                </a:solidFill>
              </a:rPr>
              <a:t> </a:t>
            </a:r>
            <a:r>
              <a:rPr lang="en-US" sz="1500" dirty="0" err="1">
                <a:solidFill>
                  <a:schemeClr val="tx2"/>
                </a:solidFill>
              </a:rPr>
              <a:t>staropolskim</a:t>
            </a:r>
            <a:r>
              <a:rPr lang="en-US" sz="1500" dirty="0">
                <a:solidFill>
                  <a:schemeClr val="tx2"/>
                </a:solidFill>
              </a:rPr>
              <a:t> </a:t>
            </a:r>
            <a:r>
              <a:rPr lang="en-US" sz="1500" dirty="0" err="1">
                <a:solidFill>
                  <a:schemeClr val="tx2"/>
                </a:solidFill>
              </a:rPr>
              <a:t>słowem</a:t>
            </a:r>
            <a:r>
              <a:rPr lang="en-US" sz="1500" dirty="0">
                <a:solidFill>
                  <a:schemeClr val="tx2"/>
                </a:solidFill>
              </a:rPr>
              <a:t> </a:t>
            </a:r>
            <a:r>
              <a:rPr lang="en-US" sz="1500" b="1" dirty="0" err="1">
                <a:solidFill>
                  <a:schemeClr val="tx2"/>
                </a:solidFill>
              </a:rPr>
              <a:t>kał</a:t>
            </a:r>
            <a:r>
              <a:rPr lang="en-US" sz="1500" dirty="0">
                <a:solidFill>
                  <a:schemeClr val="tx2"/>
                </a:solidFill>
              </a:rPr>
              <a:t>, </a:t>
            </a:r>
            <a:r>
              <a:rPr lang="en-US" sz="1500" dirty="0" err="1">
                <a:solidFill>
                  <a:schemeClr val="tx2"/>
                </a:solidFill>
              </a:rPr>
              <a:t>które</a:t>
            </a:r>
            <a:r>
              <a:rPr lang="en-US" sz="1500" dirty="0">
                <a:solidFill>
                  <a:schemeClr val="tx2"/>
                </a:solidFill>
              </a:rPr>
              <a:t> </a:t>
            </a:r>
            <a:r>
              <a:rPr lang="en-US" sz="1500" dirty="0" err="1">
                <a:solidFill>
                  <a:schemeClr val="tx2"/>
                </a:solidFill>
              </a:rPr>
              <a:t>oznaczało</a:t>
            </a:r>
            <a:r>
              <a:rPr lang="en-US" sz="1500" dirty="0">
                <a:solidFill>
                  <a:schemeClr val="tx2"/>
                </a:solidFill>
              </a:rPr>
              <a:t>: </a:t>
            </a:r>
            <a:r>
              <a:rPr lang="en-US" sz="1500" dirty="0" err="1">
                <a:solidFill>
                  <a:schemeClr val="tx2"/>
                </a:solidFill>
              </a:rPr>
              <a:t>bagna</a:t>
            </a:r>
            <a:r>
              <a:rPr lang="en-US" sz="1500" dirty="0">
                <a:solidFill>
                  <a:schemeClr val="tx2"/>
                </a:solidFill>
              </a:rPr>
              <a:t> </a:t>
            </a:r>
            <a:r>
              <a:rPr lang="en-US" sz="1500" dirty="0" err="1">
                <a:solidFill>
                  <a:schemeClr val="tx2"/>
                </a:solidFill>
              </a:rPr>
              <a:t>i</a:t>
            </a:r>
            <a:r>
              <a:rPr lang="en-US" sz="1500" dirty="0">
                <a:solidFill>
                  <a:schemeClr val="tx2"/>
                </a:solidFill>
              </a:rPr>
              <a:t> </a:t>
            </a:r>
            <a:r>
              <a:rPr lang="en-US" sz="1500" dirty="0" err="1">
                <a:solidFill>
                  <a:schemeClr val="tx2"/>
                </a:solidFill>
              </a:rPr>
              <a:t>mokradła</a:t>
            </a:r>
            <a:r>
              <a:rPr lang="en-US" sz="1500" dirty="0">
                <a:solidFill>
                  <a:schemeClr val="tx2"/>
                </a:solidFill>
              </a:rPr>
              <a:t>. </a:t>
            </a:r>
            <a:r>
              <a:rPr lang="en-US" sz="1500" dirty="0" err="1">
                <a:solidFill>
                  <a:schemeClr val="tx2"/>
                </a:solidFill>
              </a:rPr>
              <a:t>Ziemie</a:t>
            </a:r>
            <a:r>
              <a:rPr lang="en-US" sz="1500" dirty="0">
                <a:solidFill>
                  <a:schemeClr val="tx2"/>
                </a:solidFill>
              </a:rPr>
              <a:t>, </a:t>
            </a:r>
            <a:r>
              <a:rPr lang="en-US" sz="1500" dirty="0" err="1">
                <a:solidFill>
                  <a:schemeClr val="tx2"/>
                </a:solidFill>
              </a:rPr>
              <a:t>na</a:t>
            </a:r>
            <a:r>
              <a:rPr lang="en-US" sz="1500" dirty="0">
                <a:solidFill>
                  <a:schemeClr val="tx2"/>
                </a:solidFill>
              </a:rPr>
              <a:t> </a:t>
            </a:r>
            <a:r>
              <a:rPr lang="en-US" sz="1500" dirty="0" err="1">
                <a:solidFill>
                  <a:schemeClr val="tx2"/>
                </a:solidFill>
              </a:rPr>
              <a:t>których</a:t>
            </a:r>
            <a:r>
              <a:rPr lang="en-US" sz="1500" dirty="0">
                <a:solidFill>
                  <a:schemeClr val="tx2"/>
                </a:solidFill>
              </a:rPr>
              <a:t> </a:t>
            </a:r>
            <a:r>
              <a:rPr lang="en-US" sz="1500" dirty="0" err="1">
                <a:solidFill>
                  <a:schemeClr val="tx2"/>
                </a:solidFill>
              </a:rPr>
              <a:t>leży</a:t>
            </a:r>
            <a:r>
              <a:rPr lang="en-US" sz="1500" dirty="0">
                <a:solidFill>
                  <a:schemeClr val="tx2"/>
                </a:solidFill>
              </a:rPr>
              <a:t> </a:t>
            </a:r>
            <a:r>
              <a:rPr lang="en-US" sz="1500" dirty="0" err="1">
                <a:solidFill>
                  <a:schemeClr val="tx2"/>
                </a:solidFill>
              </a:rPr>
              <a:t>miasto</a:t>
            </a:r>
            <a:r>
              <a:rPr lang="en-US" sz="1500" dirty="0">
                <a:solidFill>
                  <a:schemeClr val="tx2"/>
                </a:solidFill>
              </a:rPr>
              <a:t>, </a:t>
            </a:r>
            <a:r>
              <a:rPr lang="en-US" sz="1500" dirty="0" err="1">
                <a:solidFill>
                  <a:schemeClr val="tx2"/>
                </a:solidFill>
              </a:rPr>
              <a:t>faktycznie</a:t>
            </a:r>
            <a:r>
              <a:rPr lang="en-US" sz="1500" dirty="0">
                <a:solidFill>
                  <a:schemeClr val="tx2"/>
                </a:solidFill>
              </a:rPr>
              <a:t> </a:t>
            </a:r>
            <a:r>
              <a:rPr lang="en-US" sz="1500" dirty="0" err="1">
                <a:solidFill>
                  <a:schemeClr val="tx2"/>
                </a:solidFill>
              </a:rPr>
              <a:t>są</a:t>
            </a:r>
            <a:r>
              <a:rPr lang="en-US" sz="1500" dirty="0">
                <a:solidFill>
                  <a:schemeClr val="tx2"/>
                </a:solidFill>
              </a:rPr>
              <a:t> </a:t>
            </a:r>
            <a:r>
              <a:rPr lang="en-US" sz="1500" dirty="0" err="1">
                <a:solidFill>
                  <a:schemeClr val="tx2"/>
                </a:solidFill>
              </a:rPr>
              <a:t>dość</a:t>
            </a:r>
            <a:r>
              <a:rPr lang="en-US" sz="1500" dirty="0">
                <a:solidFill>
                  <a:schemeClr val="tx2"/>
                </a:solidFill>
              </a:rPr>
              <a:t> </a:t>
            </a:r>
            <a:r>
              <a:rPr lang="en-US" sz="1500" dirty="0" err="1">
                <a:solidFill>
                  <a:schemeClr val="tx2"/>
                </a:solidFill>
              </a:rPr>
              <a:t>grząskie</a:t>
            </a:r>
            <a:r>
              <a:rPr lang="en-US" sz="1500" dirty="0">
                <a:solidFill>
                  <a:schemeClr val="tx2"/>
                </a:solidFill>
              </a:rPr>
              <a:t>, co </a:t>
            </a:r>
            <a:r>
              <a:rPr lang="en-US" sz="1500" dirty="0" err="1">
                <a:solidFill>
                  <a:schemeClr val="tx2"/>
                </a:solidFill>
              </a:rPr>
              <a:t>może</a:t>
            </a:r>
            <a:r>
              <a:rPr lang="en-US" sz="1500" dirty="0">
                <a:solidFill>
                  <a:schemeClr val="tx2"/>
                </a:solidFill>
              </a:rPr>
              <a:t> </a:t>
            </a:r>
            <a:r>
              <a:rPr lang="en-US" sz="1500" dirty="0" err="1">
                <a:solidFill>
                  <a:schemeClr val="tx2"/>
                </a:solidFill>
              </a:rPr>
              <a:t>przemawiać</a:t>
            </a:r>
            <a:r>
              <a:rPr lang="en-US" sz="1500" dirty="0">
                <a:solidFill>
                  <a:schemeClr val="tx2"/>
                </a:solidFill>
              </a:rPr>
              <a:t> </a:t>
            </a:r>
            <a:r>
              <a:rPr lang="en-US" sz="1500" dirty="0" err="1">
                <a:solidFill>
                  <a:schemeClr val="tx2"/>
                </a:solidFill>
              </a:rPr>
              <a:t>na</a:t>
            </a:r>
            <a:r>
              <a:rPr lang="en-US" sz="1500" dirty="0">
                <a:solidFill>
                  <a:schemeClr val="tx2"/>
                </a:solidFill>
              </a:rPr>
              <a:t> </a:t>
            </a:r>
            <a:r>
              <a:rPr lang="en-US" sz="1500" dirty="0" err="1">
                <a:solidFill>
                  <a:schemeClr val="tx2"/>
                </a:solidFill>
              </a:rPr>
              <a:t>korzyść</a:t>
            </a:r>
            <a:r>
              <a:rPr lang="en-US" sz="1500" dirty="0">
                <a:solidFill>
                  <a:schemeClr val="tx2"/>
                </a:solidFill>
              </a:rPr>
              <a:t> </a:t>
            </a:r>
            <a:r>
              <a:rPr lang="en-US" sz="1500" dirty="0" err="1">
                <a:solidFill>
                  <a:schemeClr val="tx2"/>
                </a:solidFill>
              </a:rPr>
              <a:t>tej</a:t>
            </a:r>
            <a:r>
              <a:rPr lang="en-US" sz="1500" dirty="0">
                <a:solidFill>
                  <a:schemeClr val="tx2"/>
                </a:solidFill>
              </a:rPr>
              <a:t> </a:t>
            </a:r>
            <a:r>
              <a:rPr lang="en-US" sz="1500" dirty="0" err="1">
                <a:solidFill>
                  <a:schemeClr val="tx2"/>
                </a:solidFill>
              </a:rPr>
              <a:t>bardziej</a:t>
            </a:r>
            <a:r>
              <a:rPr lang="en-US" sz="1500" dirty="0">
                <a:solidFill>
                  <a:schemeClr val="tx2"/>
                </a:solidFill>
              </a:rPr>
              <a:t> </a:t>
            </a:r>
            <a:r>
              <a:rPr lang="en-US" sz="1500" dirty="0" err="1">
                <a:solidFill>
                  <a:schemeClr val="tx2"/>
                </a:solidFill>
              </a:rPr>
              <a:t>głupkowatej</a:t>
            </a:r>
            <a:r>
              <a:rPr lang="en-US" sz="1500" dirty="0">
                <a:solidFill>
                  <a:schemeClr val="tx2"/>
                </a:solidFill>
              </a:rPr>
              <a:t> (</a:t>
            </a:r>
            <a:r>
              <a:rPr lang="en-US" sz="1500" dirty="0" err="1">
                <a:solidFill>
                  <a:schemeClr val="tx2"/>
                </a:solidFill>
              </a:rPr>
              <a:t>ze</a:t>
            </a:r>
            <a:r>
              <a:rPr lang="en-US" sz="1500" dirty="0">
                <a:solidFill>
                  <a:schemeClr val="tx2"/>
                </a:solidFill>
              </a:rPr>
              <a:t> </a:t>
            </a:r>
            <a:r>
              <a:rPr lang="en-US" sz="1500" dirty="0" err="1">
                <a:solidFill>
                  <a:schemeClr val="tx2"/>
                </a:solidFill>
              </a:rPr>
              <a:t>współczesnego</a:t>
            </a:r>
            <a:r>
              <a:rPr lang="en-US" sz="1500" dirty="0">
                <a:solidFill>
                  <a:schemeClr val="tx2"/>
                </a:solidFill>
              </a:rPr>
              <a:t> </a:t>
            </a:r>
            <a:r>
              <a:rPr lang="en-US" sz="1500" dirty="0" err="1">
                <a:solidFill>
                  <a:schemeClr val="tx2"/>
                </a:solidFill>
              </a:rPr>
              <a:t>punktu</a:t>
            </a:r>
            <a:r>
              <a:rPr lang="en-US" sz="1500" dirty="0">
                <a:solidFill>
                  <a:schemeClr val="tx2"/>
                </a:solidFill>
              </a:rPr>
              <a:t> </a:t>
            </a:r>
            <a:r>
              <a:rPr lang="en-US" sz="1500" dirty="0" err="1">
                <a:solidFill>
                  <a:schemeClr val="tx2"/>
                </a:solidFill>
              </a:rPr>
              <a:t>widzenia</a:t>
            </a:r>
            <a:r>
              <a:rPr lang="en-US" sz="1500" dirty="0">
                <a:solidFill>
                  <a:schemeClr val="tx2"/>
                </a:solidFill>
              </a:rPr>
              <a:t>) </a:t>
            </a:r>
            <a:r>
              <a:rPr lang="en-US" sz="1500" dirty="0" err="1">
                <a:solidFill>
                  <a:schemeClr val="tx2"/>
                </a:solidFill>
              </a:rPr>
              <a:t>wersji</a:t>
            </a:r>
            <a:r>
              <a:rPr lang="en-US" sz="1500" dirty="0">
                <a:solidFill>
                  <a:schemeClr val="tx2"/>
                </a:solidFill>
              </a:rPr>
              <a:t>.</a:t>
            </a:r>
          </a:p>
        </p:txBody>
      </p:sp>
      <p:pic>
        <p:nvPicPr>
          <p:cNvPr id="4" name="Obraz 4" descr="Obraz zawierający zewnętrzne, targ, kanion&#10;&#10;Opis wygenerowany automatycznie"/>
          <p:cNvPicPr>
            <a:picLocks noGrp="1" noChangeAspect="1"/>
          </p:cNvPicPr>
          <p:nvPr>
            <p:ph idx="1"/>
          </p:nvPr>
        </p:nvPicPr>
        <p:blipFill rotWithShape="1">
          <a:blip r:embed="rId2" cstate="print"/>
          <a:srcRect b="-1"/>
          <a:stretch>
            <a:fillRect/>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p:cNvGrpSpPr>
            <a:grpSpLocks noGrp="1" noUngrp="1" noRot="1" noChangeAspect="1" noMove="1" noResize="1"/>
          </p:cNvGrpSpPr>
          <p:nvPr/>
        </p:nvGrpSpPr>
        <p:grpSpPr>
          <a:xfrm>
            <a:off x="-6214" y="-1"/>
            <a:ext cx="12214827" cy="6858000"/>
            <a:chOff x="-6214" y="-1"/>
            <a:chExt cx="12214827" cy="6858000"/>
          </a:xfrm>
        </p:grpSpPr>
        <p:cxnSp>
          <p:nvCxnSpPr>
            <p:cNvPr id="13" name="Straight Connector 12"/>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p:cNvSpPr>
            <a:spLocks noGrp="1" noRot="1" noChangeAspect="1" noMove="1" noResize="1" noEditPoints="1" noAdjustHandles="1" noChangeArrowheads="1" noChangeShapeType="1" noTextEdit="1"/>
          </p:cNvSpPr>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Obraz 5" descr="Obraz zawierający zewnętrzne, noc, miasto, kilka&#10;&#10;Opis wygenerowany automatycznie"/>
          <p:cNvPicPr>
            <a:picLocks noChangeAspect="1"/>
          </p:cNvPicPr>
          <p:nvPr/>
        </p:nvPicPr>
        <p:blipFill rotWithShape="1">
          <a:blip r:embed="rId2" cstate="print"/>
          <a:srcRect/>
          <a:stretch>
            <a:fill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2" name="Tytuł 1"/>
          <p:cNvSpPr>
            <a:spLocks noGrp="1"/>
          </p:cNvSpPr>
          <p:nvPr>
            <p:ph type="title"/>
          </p:nvPr>
        </p:nvSpPr>
        <p:spPr>
          <a:xfrm>
            <a:off x="691079" y="725951"/>
            <a:ext cx="4927425" cy="1938525"/>
          </a:xfrm>
        </p:spPr>
        <p:txBody>
          <a:bodyPr vert="horz" lIns="91440" tIns="45720" rIns="91440" bIns="45720" rtlCol="0" anchor="b">
            <a:normAutofit/>
          </a:bodyPr>
          <a:lstStyle/>
          <a:p>
            <a:r>
              <a:rPr lang="en-US"/>
              <a:t>Białystok</a:t>
            </a:r>
          </a:p>
        </p:txBody>
      </p:sp>
      <p:sp>
        <p:nvSpPr>
          <p:cNvPr id="4" name="Pole tekstowe 3"/>
          <p:cNvSpPr txBox="1"/>
          <p:nvPr/>
        </p:nvSpPr>
        <p:spPr>
          <a:xfrm>
            <a:off x="691079" y="2886116"/>
            <a:ext cx="4927425" cy="3245931"/>
          </a:xfrm>
          <a:prstGeom prst="rect">
            <a:avLst/>
          </a:prstGeom>
        </p:spPr>
        <p:txBody>
          <a:bodyPr rot="0" spcFirstLastPara="0" vertOverflow="overflow" horzOverflow="overflow" vert="horz" lIns="91440" tIns="45720" rIns="91440" bIns="45720" numCol="1" spcCol="0" rtlCol="0" fromWordArt="0" anchorCtr="0" forceAA="0" compatLnSpc="1">
            <a:normAutofit/>
          </a:bodyPr>
          <a:lstStyle/>
          <a:p>
            <a:pPr indent="-228600">
              <a:lnSpc>
                <a:spcPct val="110000"/>
              </a:lnSpc>
              <a:spcAft>
                <a:spcPts val="600"/>
              </a:spcAft>
              <a:buClr>
                <a:schemeClr val="tx2">
                  <a:lumMod val="50000"/>
                  <a:lumOff val="50000"/>
                </a:schemeClr>
              </a:buClr>
              <a:buSzPct val="75000"/>
              <a:buFont typeface="Wingdings" panose="05000000000000000000" pitchFamily="2" charset="2"/>
              <a:buChar char="§"/>
            </a:pPr>
            <a:r>
              <a:rPr lang="en-US" dirty="0" err="1">
                <a:solidFill>
                  <a:schemeClr val="tx2"/>
                </a:solidFill>
              </a:rPr>
              <a:t>Skąd</a:t>
            </a:r>
            <a:r>
              <a:rPr lang="en-US" dirty="0">
                <a:solidFill>
                  <a:schemeClr val="tx2"/>
                </a:solidFill>
              </a:rPr>
              <a:t> </a:t>
            </a:r>
            <a:r>
              <a:rPr lang="en-US" dirty="0" err="1">
                <a:solidFill>
                  <a:schemeClr val="tx2"/>
                </a:solidFill>
              </a:rPr>
              <a:t>wziął</a:t>
            </a:r>
            <a:r>
              <a:rPr lang="en-US" dirty="0">
                <a:solidFill>
                  <a:schemeClr val="tx2"/>
                </a:solidFill>
              </a:rPr>
              <a:t> </a:t>
            </a:r>
            <a:r>
              <a:rPr lang="en-US" dirty="0" err="1">
                <a:solidFill>
                  <a:schemeClr val="tx2"/>
                </a:solidFill>
              </a:rPr>
              <a:t>się</a:t>
            </a:r>
            <a:r>
              <a:rPr lang="en-US" dirty="0">
                <a:solidFill>
                  <a:schemeClr val="tx2"/>
                </a:solidFill>
              </a:rPr>
              <a:t> </a:t>
            </a:r>
            <a:r>
              <a:rPr lang="en-US" dirty="0" err="1">
                <a:solidFill>
                  <a:schemeClr val="tx2"/>
                </a:solidFill>
              </a:rPr>
              <a:t>Białystok</a:t>
            </a:r>
            <a:r>
              <a:rPr lang="en-US" dirty="0">
                <a:solidFill>
                  <a:schemeClr val="tx2"/>
                </a:solidFill>
              </a:rPr>
              <a:t>, </a:t>
            </a:r>
            <a:r>
              <a:rPr lang="en-US" dirty="0" err="1">
                <a:solidFill>
                  <a:schemeClr val="tx2"/>
                </a:solidFill>
              </a:rPr>
              <a:t>skoro</a:t>
            </a:r>
            <a:r>
              <a:rPr lang="en-US" dirty="0">
                <a:solidFill>
                  <a:schemeClr val="tx2"/>
                </a:solidFill>
              </a:rPr>
              <a:t> w </a:t>
            </a:r>
            <a:r>
              <a:rPr lang="en-US" dirty="0" err="1">
                <a:solidFill>
                  <a:schemeClr val="tx2"/>
                </a:solidFill>
              </a:rPr>
              <a:t>tamtej</a:t>
            </a:r>
            <a:r>
              <a:rPr lang="en-US" dirty="0">
                <a:solidFill>
                  <a:schemeClr val="tx2"/>
                </a:solidFill>
              </a:rPr>
              <a:t> </a:t>
            </a:r>
            <a:r>
              <a:rPr lang="en-US" dirty="0" err="1">
                <a:solidFill>
                  <a:schemeClr val="tx2"/>
                </a:solidFill>
              </a:rPr>
              <a:t>części</a:t>
            </a:r>
            <a:r>
              <a:rPr lang="en-US" dirty="0">
                <a:solidFill>
                  <a:schemeClr val="tx2"/>
                </a:solidFill>
              </a:rPr>
              <a:t> Polski </a:t>
            </a:r>
            <a:r>
              <a:rPr lang="en-US" dirty="0" err="1">
                <a:solidFill>
                  <a:schemeClr val="tx2"/>
                </a:solidFill>
              </a:rPr>
              <a:t>nie</a:t>
            </a:r>
            <a:r>
              <a:rPr lang="en-US" dirty="0">
                <a:solidFill>
                  <a:schemeClr val="tx2"/>
                </a:solidFill>
              </a:rPr>
              <a:t> ma </a:t>
            </a:r>
            <a:r>
              <a:rPr lang="en-US" dirty="0" err="1">
                <a:solidFill>
                  <a:schemeClr val="tx2"/>
                </a:solidFill>
              </a:rPr>
              <a:t>gór</a:t>
            </a:r>
            <a:r>
              <a:rPr lang="en-US" dirty="0">
                <a:solidFill>
                  <a:schemeClr val="tx2"/>
                </a:solidFill>
              </a:rPr>
              <a:t> ani </a:t>
            </a:r>
            <a:r>
              <a:rPr lang="en-US" dirty="0" err="1">
                <a:solidFill>
                  <a:schemeClr val="tx2"/>
                </a:solidFill>
              </a:rPr>
              <a:t>stoków</a:t>
            </a:r>
            <a:r>
              <a:rPr lang="en-US" dirty="0">
                <a:solidFill>
                  <a:schemeClr val="tx2"/>
                </a:solidFill>
              </a:rPr>
              <a:t>? W </a:t>
            </a:r>
            <a:r>
              <a:rPr lang="en-US" dirty="0" err="1">
                <a:solidFill>
                  <a:schemeClr val="tx2"/>
                </a:solidFill>
              </a:rPr>
              <a:t>języku</a:t>
            </a:r>
            <a:r>
              <a:rPr lang="en-US" dirty="0">
                <a:solidFill>
                  <a:schemeClr val="tx2"/>
                </a:solidFill>
              </a:rPr>
              <a:t> </a:t>
            </a:r>
            <a:r>
              <a:rPr lang="en-US" dirty="0" err="1">
                <a:solidFill>
                  <a:schemeClr val="tx2"/>
                </a:solidFill>
              </a:rPr>
              <a:t>staropolskim</a:t>
            </a:r>
            <a:r>
              <a:rPr lang="en-US" dirty="0">
                <a:solidFill>
                  <a:schemeClr val="tx2"/>
                </a:solidFill>
              </a:rPr>
              <a:t> </a:t>
            </a:r>
            <a:r>
              <a:rPr lang="en-US" dirty="0" err="1">
                <a:solidFill>
                  <a:schemeClr val="tx2"/>
                </a:solidFill>
              </a:rPr>
              <a:t>słowo</a:t>
            </a:r>
            <a:r>
              <a:rPr lang="en-US" dirty="0">
                <a:solidFill>
                  <a:schemeClr val="tx2"/>
                </a:solidFill>
              </a:rPr>
              <a:t> </a:t>
            </a:r>
            <a:r>
              <a:rPr lang="en-US" b="1" dirty="0" err="1">
                <a:solidFill>
                  <a:schemeClr val="tx2"/>
                </a:solidFill>
              </a:rPr>
              <a:t>stok</a:t>
            </a:r>
            <a:r>
              <a:rPr lang="en-US" dirty="0">
                <a:solidFill>
                  <a:schemeClr val="tx2"/>
                </a:solidFill>
              </a:rPr>
              <a:t> </a:t>
            </a:r>
            <a:r>
              <a:rPr lang="en-US" dirty="0" err="1">
                <a:solidFill>
                  <a:schemeClr val="tx2"/>
                </a:solidFill>
              </a:rPr>
              <a:t>oznaczał</a:t>
            </a:r>
            <a:r>
              <a:rPr lang="en-US" dirty="0">
                <a:solidFill>
                  <a:schemeClr val="tx2"/>
                </a:solidFill>
              </a:rPr>
              <a:t> </a:t>
            </a:r>
            <a:r>
              <a:rPr lang="en-US" dirty="0" err="1">
                <a:solidFill>
                  <a:schemeClr val="tx2"/>
                </a:solidFill>
              </a:rPr>
              <a:t>wolno</a:t>
            </a:r>
            <a:r>
              <a:rPr lang="en-US" dirty="0">
                <a:solidFill>
                  <a:schemeClr val="tx2"/>
                </a:solidFill>
              </a:rPr>
              <a:t> </a:t>
            </a:r>
            <a:r>
              <a:rPr lang="en-US" dirty="0" err="1">
                <a:solidFill>
                  <a:schemeClr val="tx2"/>
                </a:solidFill>
              </a:rPr>
              <a:t>płynący</a:t>
            </a:r>
            <a:r>
              <a:rPr lang="en-US" dirty="0">
                <a:solidFill>
                  <a:schemeClr val="tx2"/>
                </a:solidFill>
              </a:rPr>
              <a:t> </a:t>
            </a:r>
            <a:r>
              <a:rPr lang="en-US" dirty="0" err="1">
                <a:solidFill>
                  <a:schemeClr val="tx2"/>
                </a:solidFill>
              </a:rPr>
              <a:t>strumień</a:t>
            </a:r>
            <a:r>
              <a:rPr lang="en-US" dirty="0">
                <a:solidFill>
                  <a:schemeClr val="tx2"/>
                </a:solidFill>
              </a:rPr>
              <a:t>. Stok </a:t>
            </a:r>
            <a:r>
              <a:rPr lang="en-US" dirty="0" err="1">
                <a:solidFill>
                  <a:schemeClr val="tx2"/>
                </a:solidFill>
              </a:rPr>
              <a:t>był</a:t>
            </a:r>
            <a:r>
              <a:rPr lang="en-US" dirty="0">
                <a:solidFill>
                  <a:schemeClr val="tx2"/>
                </a:solidFill>
              </a:rPr>
              <a:t> </a:t>
            </a:r>
            <a:r>
              <a:rPr lang="en-US" dirty="0" err="1">
                <a:solidFill>
                  <a:schemeClr val="tx2"/>
                </a:solidFill>
              </a:rPr>
              <a:t>przeciwieństwem</a:t>
            </a:r>
            <a:r>
              <a:rPr lang="en-US" dirty="0">
                <a:solidFill>
                  <a:schemeClr val="tx2"/>
                </a:solidFill>
              </a:rPr>
              <a:t> </a:t>
            </a:r>
            <a:r>
              <a:rPr lang="en-US" dirty="0" err="1">
                <a:solidFill>
                  <a:schemeClr val="tx2"/>
                </a:solidFill>
              </a:rPr>
              <a:t>górskiego</a:t>
            </a:r>
            <a:r>
              <a:rPr lang="en-US" dirty="0">
                <a:solidFill>
                  <a:schemeClr val="tx2"/>
                </a:solidFill>
              </a:rPr>
              <a:t> </a:t>
            </a:r>
            <a:r>
              <a:rPr lang="en-US" dirty="0" err="1">
                <a:solidFill>
                  <a:schemeClr val="tx2"/>
                </a:solidFill>
              </a:rPr>
              <a:t>rwącego</a:t>
            </a:r>
            <a:r>
              <a:rPr lang="en-US" dirty="0">
                <a:solidFill>
                  <a:schemeClr val="tx2"/>
                </a:solidFill>
              </a:rPr>
              <a:t> </a:t>
            </a:r>
            <a:r>
              <a:rPr lang="en-US" dirty="0" err="1">
                <a:solidFill>
                  <a:schemeClr val="tx2"/>
                </a:solidFill>
              </a:rPr>
              <a:t>potoku</a:t>
            </a:r>
            <a:r>
              <a:rPr lang="en-US" dirty="0">
                <a:solidFill>
                  <a:schemeClr val="tx2"/>
                </a:solidFill>
              </a:rPr>
              <a:t>. Nazwa </a:t>
            </a:r>
            <a:r>
              <a:rPr lang="en-US" dirty="0" err="1">
                <a:solidFill>
                  <a:schemeClr val="tx2"/>
                </a:solidFill>
              </a:rPr>
              <a:t>miasta</a:t>
            </a:r>
            <a:r>
              <a:rPr lang="en-US" dirty="0">
                <a:solidFill>
                  <a:schemeClr val="tx2"/>
                </a:solidFill>
              </a:rPr>
              <a:t> </a:t>
            </a:r>
            <a:r>
              <a:rPr lang="en-US" dirty="0" err="1">
                <a:solidFill>
                  <a:schemeClr val="tx2"/>
                </a:solidFill>
              </a:rPr>
              <a:t>pochodzi</a:t>
            </a:r>
            <a:r>
              <a:rPr lang="en-US" dirty="0">
                <a:solidFill>
                  <a:schemeClr val="tx2"/>
                </a:solidFill>
              </a:rPr>
              <a:t> </a:t>
            </a:r>
            <a:r>
              <a:rPr lang="en-US" dirty="0" err="1">
                <a:solidFill>
                  <a:schemeClr val="tx2"/>
                </a:solidFill>
              </a:rPr>
              <a:t>więc</a:t>
            </a:r>
            <a:r>
              <a:rPr lang="en-US" dirty="0">
                <a:solidFill>
                  <a:schemeClr val="tx2"/>
                </a:solidFill>
              </a:rPr>
              <a:t> od </a:t>
            </a:r>
            <a:r>
              <a:rPr lang="en-US" dirty="0" err="1">
                <a:solidFill>
                  <a:schemeClr val="tx2"/>
                </a:solidFill>
              </a:rPr>
              <a:t>rzeki</a:t>
            </a:r>
            <a:r>
              <a:rPr lang="en-US" dirty="0">
                <a:solidFill>
                  <a:schemeClr val="tx2"/>
                </a:solidFill>
              </a:rPr>
              <a:t>, </a:t>
            </a:r>
            <a:r>
              <a:rPr lang="en-US" dirty="0" err="1">
                <a:solidFill>
                  <a:schemeClr val="tx2"/>
                </a:solidFill>
              </a:rPr>
              <a:t>która</a:t>
            </a:r>
            <a:r>
              <a:rPr lang="en-US" dirty="0">
                <a:solidFill>
                  <a:schemeClr val="tx2"/>
                </a:solidFill>
              </a:rPr>
              <a:t> </a:t>
            </a:r>
            <a:r>
              <a:rPr lang="en-US" dirty="0" err="1">
                <a:solidFill>
                  <a:schemeClr val="tx2"/>
                </a:solidFill>
              </a:rPr>
              <a:t>przepływa</a:t>
            </a:r>
            <a:r>
              <a:rPr lang="en-US" dirty="0">
                <a:solidFill>
                  <a:schemeClr val="tx2"/>
                </a:solidFill>
              </a:rPr>
              <a:t> </a:t>
            </a:r>
            <a:r>
              <a:rPr lang="en-US" dirty="0" err="1">
                <a:solidFill>
                  <a:schemeClr val="tx2"/>
                </a:solidFill>
              </a:rPr>
              <a:t>przez</a:t>
            </a:r>
            <a:r>
              <a:rPr lang="en-US" dirty="0">
                <a:solidFill>
                  <a:schemeClr val="tx2"/>
                </a:solidFill>
              </a:rPr>
              <a:t> </a:t>
            </a:r>
            <a:r>
              <a:rPr lang="en-US" dirty="0" err="1">
                <a:solidFill>
                  <a:schemeClr val="tx2"/>
                </a:solidFill>
              </a:rPr>
              <a:t>Białystok</a:t>
            </a:r>
            <a:r>
              <a:rPr lang="en-US" dirty="0">
                <a:solidFill>
                  <a:schemeClr val="tx2"/>
                </a:solidFill>
              </a:rPr>
              <a:t>.</a:t>
            </a:r>
            <a:endParaRPr lang="en-US" b="1" dirty="0">
              <a:solidFill>
                <a:schemeClr val="tx2"/>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p14:dur="2000">
        <p159:morph option="byObject"/>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p:cNvGrpSpPr>
            <a:grpSpLocks noGrp="1" noUngrp="1" noRot="1" noChangeAspect="1" noMove="1" noResize="1"/>
          </p:cNvGrpSpPr>
          <p:nvPr/>
        </p:nvGrpSpPr>
        <p:grpSpPr>
          <a:xfrm>
            <a:off x="-6214" y="-1"/>
            <a:ext cx="12214827" cy="6858000"/>
            <a:chOff x="-6214" y="-1"/>
            <a:chExt cx="12214827" cy="6858000"/>
          </a:xfrm>
        </p:grpSpPr>
        <p:cxnSp>
          <p:nvCxnSpPr>
            <p:cNvPr id="13" name="Straight Connector 12"/>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p:cNvSpPr>
            <a:spLocks noGrp="1" noRot="1" noChangeAspect="1" noMove="1" noResize="1" noEditPoints="1" noAdjustHandles="1" noChangeArrowheads="1" noChangeShapeType="1" noTextEdit="1"/>
          </p:cNvSpPr>
          <p:nvPr/>
        </p:nvSpPr>
        <p:spPr>
          <a:xfrm rot="18900000">
            <a:off x="6297339" y="-2926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ytuł 1"/>
          <p:cNvSpPr>
            <a:spLocks noGrp="1"/>
          </p:cNvSpPr>
          <p:nvPr>
            <p:ph type="title"/>
          </p:nvPr>
        </p:nvSpPr>
        <p:spPr>
          <a:xfrm>
            <a:off x="6088653" y="725951"/>
            <a:ext cx="4927425" cy="1938525"/>
          </a:xfrm>
        </p:spPr>
        <p:txBody>
          <a:bodyPr vert="horz" lIns="91440" tIns="45720" rIns="91440" bIns="45720" rtlCol="0" anchor="b">
            <a:normAutofit/>
          </a:bodyPr>
          <a:lstStyle/>
          <a:p>
            <a:r>
              <a:rPr lang="en-US" b="1"/>
              <a:t>Poznań</a:t>
            </a:r>
            <a:endParaRPr lang="en-US"/>
          </a:p>
          <a:p>
            <a:endParaRPr lang="en-US"/>
          </a:p>
        </p:txBody>
      </p:sp>
      <p:sp>
        <p:nvSpPr>
          <p:cNvPr id="5" name="Pole tekstowe 4"/>
          <p:cNvSpPr txBox="1"/>
          <p:nvPr/>
        </p:nvSpPr>
        <p:spPr>
          <a:xfrm>
            <a:off x="6088653" y="2886116"/>
            <a:ext cx="4927425" cy="3245931"/>
          </a:xfrm>
          <a:prstGeom prst="rect">
            <a:avLst/>
          </a:prstGeom>
        </p:spPr>
        <p:txBody>
          <a:bodyPr rot="0" spcFirstLastPara="0" vertOverflow="overflow" horzOverflow="overflow" vert="horz" lIns="91440" tIns="45720" rIns="91440" bIns="45720" numCol="1" spcCol="0" rtlCol="0" fromWordArt="0" anchorCtr="0" forceAA="0" compatLnSpc="1">
            <a:normAutofit/>
          </a:bodyPr>
          <a:lstStyle/>
          <a:p>
            <a:pPr indent="-228600">
              <a:lnSpc>
                <a:spcPct val="110000"/>
              </a:lnSpc>
              <a:spcAft>
                <a:spcPts val="600"/>
              </a:spcAft>
              <a:buClr>
                <a:schemeClr val="tx2">
                  <a:lumMod val="50000"/>
                  <a:lumOff val="50000"/>
                </a:schemeClr>
              </a:buClr>
              <a:buSzPct val="75000"/>
              <a:buFont typeface="Wingdings" panose="05000000000000000000" pitchFamily="2" charset="2"/>
              <a:buChar char="§"/>
            </a:pPr>
            <a:r>
              <a:rPr lang="en-US">
                <a:solidFill>
                  <a:schemeClr val="tx2"/>
                </a:solidFill>
              </a:rPr>
              <a:t>Nazwa miasta wywodzi się od słowiańskiego imienia Poznan, który był prawdopodobnie władcą okolicznych ziem. Nie ma niestety źródeł potwierdzających istnienie tego typu osobnika. Imię zostało zmiękczone poprzez dodanie na końcu litery</a:t>
            </a:r>
            <a:r>
              <a:rPr lang="en-US" b="1">
                <a:solidFill>
                  <a:schemeClr val="tx2"/>
                </a:solidFill>
              </a:rPr>
              <a:t> j</a:t>
            </a:r>
            <a:r>
              <a:rPr lang="en-US">
                <a:solidFill>
                  <a:schemeClr val="tx2"/>
                </a:solidFill>
              </a:rPr>
              <a:t> (Poznanj) i w ten sposób przekształciło się w Poznań.</a:t>
            </a:r>
          </a:p>
        </p:txBody>
      </p:sp>
      <p:pic>
        <p:nvPicPr>
          <p:cNvPr id="4" name="Obraz 4" descr="Obraz zawierający niebo, zewnętrzne&#10;&#10;Opis wygenerowany automatycznie"/>
          <p:cNvPicPr>
            <a:picLocks noGrp="1" noChangeAspect="1"/>
          </p:cNvPicPr>
          <p:nvPr>
            <p:ph idx="1"/>
          </p:nvPr>
        </p:nvPicPr>
        <p:blipFill rotWithShape="1">
          <a:blip r:embed="rId2" cstate="print"/>
          <a:srcRect/>
          <a:stretch>
            <a:fillRect/>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a:grpSpLocks noGrp="1" noUngrp="1" noRot="1" noChangeAspect="1" noMove="1" noResize="1"/>
          </p:cNvGrpSpPr>
          <p:nvPr/>
        </p:nvGrpSpPr>
        <p:grpSpPr>
          <a:xfrm>
            <a:off x="-6214" y="-1"/>
            <a:ext cx="12214827" cy="6858000"/>
            <a:chOff x="-6214" y="-1"/>
            <a:chExt cx="12214827" cy="6858000"/>
          </a:xfrm>
        </p:grpSpPr>
        <p:cxnSp>
          <p:nvCxnSpPr>
            <p:cNvPr id="12" name="Straight Connector 11"/>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p:cNvSpPr>
            <a:spLocks noGrp="1" noRot="1" noChangeAspect="1" noMove="1" noResize="1" noEditPoints="1" noAdjustHandles="1" noChangeArrowheads="1" noChangeShapeType="1" noTextEdit="1"/>
          </p:cNvSpPr>
          <p:nvPr/>
        </p:nvSpPr>
        <p:spPr>
          <a:xfrm rot="18900000">
            <a:off x="6297339" y="-2926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ytuł 1"/>
          <p:cNvSpPr>
            <a:spLocks noGrp="1"/>
          </p:cNvSpPr>
          <p:nvPr>
            <p:ph type="title"/>
          </p:nvPr>
        </p:nvSpPr>
        <p:spPr>
          <a:xfrm>
            <a:off x="6088653" y="725951"/>
            <a:ext cx="4927425" cy="1938525"/>
          </a:xfrm>
        </p:spPr>
        <p:txBody>
          <a:bodyPr>
            <a:normAutofit/>
          </a:bodyPr>
          <a:lstStyle/>
          <a:p>
            <a:r>
              <a:rPr lang="pl-PL" dirty="0"/>
              <a:t>Łódź</a:t>
            </a:r>
          </a:p>
        </p:txBody>
      </p:sp>
      <p:sp>
        <p:nvSpPr>
          <p:cNvPr id="3" name="Symbol zastępczy zawartości 2"/>
          <p:cNvSpPr>
            <a:spLocks noGrp="1"/>
          </p:cNvSpPr>
          <p:nvPr>
            <p:ph idx="1"/>
          </p:nvPr>
        </p:nvSpPr>
        <p:spPr>
          <a:xfrm>
            <a:off x="6088653" y="2886116"/>
            <a:ext cx="4927425" cy="3245931"/>
          </a:xfrm>
        </p:spPr>
        <p:txBody>
          <a:bodyPr vert="horz" lIns="91440" tIns="45720" rIns="91440" bIns="45720" rtlCol="0">
            <a:normAutofit/>
          </a:bodyPr>
          <a:lstStyle/>
          <a:p>
            <a:pPr>
              <a:lnSpc>
                <a:spcPct val="100000"/>
              </a:lnSpc>
            </a:pPr>
            <a:r>
              <a:rPr lang="pl-PL" dirty="0">
                <a:ea typeface="+mn-lt"/>
                <a:cs typeface="+mn-lt"/>
              </a:rPr>
              <a:t>wywodzi się od szlacheckiego nazwiska rodowego „</a:t>
            </a:r>
            <a:r>
              <a:rPr lang="pl-PL" dirty="0" err="1">
                <a:ea typeface="+mn-lt"/>
                <a:cs typeface="+mn-lt"/>
              </a:rPr>
              <a:t>Łodzic</a:t>
            </a:r>
            <a:r>
              <a:rPr lang="pl-PL" dirty="0">
                <a:ea typeface="+mn-lt"/>
                <a:cs typeface="+mn-lt"/>
              </a:rPr>
              <a:t>”, a herb </a:t>
            </a:r>
            <a:r>
              <a:rPr lang="pl-PL" b="1" dirty="0">
                <a:ea typeface="+mn-lt"/>
                <a:cs typeface="+mn-lt"/>
              </a:rPr>
              <a:t>miasta</a:t>
            </a:r>
            <a:r>
              <a:rPr lang="pl-PL" dirty="0">
                <a:ea typeface="+mn-lt"/>
                <a:cs typeface="+mn-lt"/>
              </a:rPr>
              <a:t> od jego wizerunku, na którym przedstawiona jest </a:t>
            </a:r>
            <a:r>
              <a:rPr lang="pl-PL" b="1" dirty="0">
                <a:ea typeface="+mn-lt"/>
                <a:cs typeface="+mn-lt"/>
              </a:rPr>
              <a:t>łódź</a:t>
            </a:r>
            <a:r>
              <a:rPr lang="pl-PL" dirty="0">
                <a:ea typeface="+mn-lt"/>
                <a:cs typeface="+mn-lt"/>
              </a:rPr>
              <a:t>; od staropolskiego imienia męskiego „Włodzisław”; od staropolskiego określenia wierzby szarej – „łozy”; zupełnie błędna wywodząca nazwę </a:t>
            </a:r>
            <a:r>
              <a:rPr lang="pl-PL" b="1" dirty="0">
                <a:ea typeface="+mn-lt"/>
                <a:cs typeface="+mn-lt"/>
              </a:rPr>
              <a:t>miasta</a:t>
            </a:r>
            <a:r>
              <a:rPr lang="pl-PL" dirty="0">
                <a:ea typeface="+mn-lt"/>
                <a:cs typeface="+mn-lt"/>
              </a:rPr>
              <a:t> od rzeki Łódki, bo to rzeka </a:t>
            </a:r>
            <a:r>
              <a:rPr lang="pl-PL" b="1" dirty="0">
                <a:ea typeface="+mn-lt"/>
                <a:cs typeface="+mn-lt"/>
              </a:rPr>
              <a:t>wzięła</a:t>
            </a:r>
            <a:r>
              <a:rPr lang="pl-PL" dirty="0">
                <a:ea typeface="+mn-lt"/>
                <a:cs typeface="+mn-lt"/>
              </a:rPr>
              <a:t> nazwę od </a:t>
            </a:r>
            <a:r>
              <a:rPr lang="pl-PL" b="1" dirty="0">
                <a:ea typeface="+mn-lt"/>
                <a:cs typeface="+mn-lt"/>
              </a:rPr>
              <a:t>miasta</a:t>
            </a:r>
            <a:r>
              <a:rPr lang="pl-PL" dirty="0">
                <a:ea typeface="+mn-lt"/>
                <a:cs typeface="+mn-lt"/>
              </a:rPr>
              <a:t>.</a:t>
            </a:r>
            <a:endParaRPr lang="pl-PL"/>
          </a:p>
        </p:txBody>
      </p:sp>
      <p:pic>
        <p:nvPicPr>
          <p:cNvPr id="4" name="Obraz 4" descr="Obraz zawierający budynek, zewnętrzne, scena, droga&#10;&#10;Opis wygenerowany automatycznie"/>
          <p:cNvPicPr>
            <a:picLocks noChangeAspect="1"/>
          </p:cNvPicPr>
          <p:nvPr/>
        </p:nvPicPr>
        <p:blipFill rotWithShape="1">
          <a:blip r:embed="rId2" cstate="print"/>
          <a:srcRect/>
          <a:stretch>
            <a:fillRect/>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p:cNvGrpSpPr>
            <a:grpSpLocks noGrp="1" noUngrp="1" noRot="1" noChangeAspect="1" noMove="1" noResize="1"/>
          </p:cNvGrpSpPr>
          <p:nvPr/>
        </p:nvGrpSpPr>
        <p:grpSpPr>
          <a:xfrm>
            <a:off x="-6214" y="-1"/>
            <a:ext cx="12214827" cy="6858000"/>
            <a:chOff x="-6214" y="-1"/>
            <a:chExt cx="12214827" cy="6858000"/>
          </a:xfrm>
        </p:grpSpPr>
        <p:cxnSp>
          <p:nvCxnSpPr>
            <p:cNvPr id="13" name="Straight Connector 12"/>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p:cNvSpPr>
            <a:spLocks noGrp="1" noRot="1" noChangeAspect="1" noMove="1" noResize="1" noEditPoints="1" noAdjustHandles="1" noChangeArrowheads="1" noChangeShapeType="1" noTextEdit="1"/>
          </p:cNvSpPr>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Obraz 5" descr="Obraz zawierający niebo, zewnętrzne, scena, woda&#10;&#10;Opis wygenerowany automatycznie"/>
          <p:cNvPicPr>
            <a:picLocks noGrp="1" noChangeAspect="1"/>
          </p:cNvPicPr>
          <p:nvPr>
            <p:ph idx="1"/>
          </p:nvPr>
        </p:nvPicPr>
        <p:blipFill rotWithShape="1">
          <a:blip r:embed="rId2" cstate="print"/>
          <a:srcRect b="-1"/>
          <a:stretch>
            <a:fill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2" name="Tytuł 1"/>
          <p:cNvSpPr>
            <a:spLocks noGrp="1"/>
          </p:cNvSpPr>
          <p:nvPr>
            <p:ph type="title"/>
          </p:nvPr>
        </p:nvSpPr>
        <p:spPr>
          <a:xfrm>
            <a:off x="691079" y="725951"/>
            <a:ext cx="4927425" cy="1938525"/>
          </a:xfrm>
        </p:spPr>
        <p:txBody>
          <a:bodyPr vert="horz" lIns="91440" tIns="45720" rIns="91440" bIns="45720" rtlCol="0" anchor="b">
            <a:normAutofit/>
          </a:bodyPr>
          <a:lstStyle/>
          <a:p>
            <a:r>
              <a:rPr lang="en-US" dirty="0" smtClean="0"/>
              <a:t>Toru</a:t>
            </a:r>
            <a:r>
              <a:rPr lang="pl-PL" dirty="0" smtClean="0"/>
              <a:t>ń</a:t>
            </a:r>
            <a:endParaRPr lang="en-US" dirty="0"/>
          </a:p>
        </p:txBody>
      </p:sp>
      <p:sp>
        <p:nvSpPr>
          <p:cNvPr id="4" name="Pole tekstowe 3"/>
          <p:cNvSpPr txBox="1"/>
          <p:nvPr/>
        </p:nvSpPr>
        <p:spPr>
          <a:xfrm>
            <a:off x="691079" y="2886116"/>
            <a:ext cx="4927425" cy="3245931"/>
          </a:xfrm>
          <a:prstGeom prst="rect">
            <a:avLst/>
          </a:prstGeom>
        </p:spPr>
        <p:txBody>
          <a:bodyPr rot="0" spcFirstLastPara="0" vertOverflow="overflow" horzOverflow="overflow" vert="horz" lIns="91440" tIns="45720" rIns="91440" bIns="45720" numCol="1" spcCol="0" rtlCol="0" fromWordArt="0" anchorCtr="0" forceAA="0" compatLnSpc="1">
            <a:normAutofit/>
          </a:bodyPr>
          <a:lstStyle/>
          <a:p>
            <a:pPr indent="-228600">
              <a:spcAft>
                <a:spcPts val="600"/>
              </a:spcAft>
              <a:buClr>
                <a:schemeClr val="tx2">
                  <a:lumMod val="50000"/>
                  <a:lumOff val="50000"/>
                </a:schemeClr>
              </a:buClr>
              <a:buSzPct val="75000"/>
              <a:buFont typeface="Wingdings" panose="05000000000000000000" pitchFamily="2" charset="2"/>
              <a:buChar char="§"/>
            </a:pPr>
            <a:r>
              <a:rPr lang="en-US" sz="1500" dirty="0">
                <a:solidFill>
                  <a:schemeClr val="tx2"/>
                </a:solidFill>
              </a:rPr>
              <a:t>Nad </a:t>
            </a:r>
            <a:r>
              <a:rPr lang="en-US" sz="1500" dirty="0" err="1">
                <a:solidFill>
                  <a:schemeClr val="tx2"/>
                </a:solidFill>
              </a:rPr>
              <a:t>brzegiem</a:t>
            </a:r>
            <a:r>
              <a:rPr lang="en-US" sz="1500" dirty="0">
                <a:solidFill>
                  <a:schemeClr val="tx2"/>
                </a:solidFill>
              </a:rPr>
              <a:t> </a:t>
            </a:r>
            <a:r>
              <a:rPr lang="en-US" sz="1500" dirty="0" err="1">
                <a:solidFill>
                  <a:schemeClr val="tx2"/>
                </a:solidFill>
              </a:rPr>
              <a:t>rzeki</a:t>
            </a:r>
            <a:r>
              <a:rPr lang="en-US" sz="1500" dirty="0">
                <a:solidFill>
                  <a:schemeClr val="tx2"/>
                </a:solidFill>
              </a:rPr>
              <a:t> </a:t>
            </a:r>
            <a:r>
              <a:rPr lang="en-US" sz="1500" dirty="0" err="1">
                <a:solidFill>
                  <a:schemeClr val="tx2"/>
                </a:solidFill>
              </a:rPr>
              <a:t>Wisły</a:t>
            </a:r>
            <a:r>
              <a:rPr lang="en-US" sz="1500" dirty="0">
                <a:solidFill>
                  <a:schemeClr val="tx2"/>
                </a:solidFill>
              </a:rPr>
              <a:t> </a:t>
            </a:r>
            <a:r>
              <a:rPr lang="en-US" sz="1500" dirty="0" err="1">
                <a:solidFill>
                  <a:schemeClr val="tx2"/>
                </a:solidFill>
              </a:rPr>
              <a:t>stał</a:t>
            </a:r>
            <a:r>
              <a:rPr lang="en-US" sz="1500" dirty="0">
                <a:solidFill>
                  <a:schemeClr val="tx2"/>
                </a:solidFill>
              </a:rPr>
              <a:t> </a:t>
            </a:r>
            <a:r>
              <a:rPr lang="en-US" sz="1500" dirty="0" err="1">
                <a:solidFill>
                  <a:schemeClr val="tx2"/>
                </a:solidFill>
              </a:rPr>
              <a:t>gród</a:t>
            </a:r>
            <a:r>
              <a:rPr lang="en-US" sz="1500" dirty="0">
                <a:solidFill>
                  <a:schemeClr val="tx2"/>
                </a:solidFill>
              </a:rPr>
              <a:t> </a:t>
            </a:r>
            <a:r>
              <a:rPr lang="en-US" sz="1500" dirty="0" err="1">
                <a:solidFill>
                  <a:schemeClr val="tx2"/>
                </a:solidFill>
              </a:rPr>
              <a:t>otoczony</a:t>
            </a:r>
            <a:r>
              <a:rPr lang="en-US" sz="1500" dirty="0">
                <a:solidFill>
                  <a:schemeClr val="tx2"/>
                </a:solidFill>
              </a:rPr>
              <a:t> </a:t>
            </a:r>
            <a:r>
              <a:rPr lang="en-US" sz="1500" dirty="0" err="1">
                <a:solidFill>
                  <a:schemeClr val="tx2"/>
                </a:solidFill>
              </a:rPr>
              <a:t>wysokim</a:t>
            </a:r>
            <a:r>
              <a:rPr lang="en-US" sz="1500" dirty="0">
                <a:solidFill>
                  <a:schemeClr val="tx2"/>
                </a:solidFill>
              </a:rPr>
              <a:t> </a:t>
            </a:r>
            <a:r>
              <a:rPr lang="en-US" sz="1500" dirty="0" err="1">
                <a:solidFill>
                  <a:schemeClr val="tx2"/>
                </a:solidFill>
              </a:rPr>
              <a:t>murem</a:t>
            </a:r>
            <a:r>
              <a:rPr lang="en-US" sz="1500" dirty="0">
                <a:solidFill>
                  <a:schemeClr val="tx2"/>
                </a:solidFill>
              </a:rPr>
              <a:t> z </a:t>
            </a:r>
            <a:r>
              <a:rPr lang="en-US" sz="1500" dirty="0" err="1">
                <a:solidFill>
                  <a:schemeClr val="tx2"/>
                </a:solidFill>
              </a:rPr>
              <a:t>basztami</a:t>
            </a:r>
            <a:r>
              <a:rPr lang="en-US" sz="1500" dirty="0">
                <a:solidFill>
                  <a:schemeClr val="tx2"/>
                </a:solidFill>
              </a:rPr>
              <a:t>. </a:t>
            </a:r>
            <a:r>
              <a:rPr lang="en-US" sz="1500" dirty="0" err="1">
                <a:solidFill>
                  <a:schemeClr val="tx2"/>
                </a:solidFill>
              </a:rPr>
              <a:t>Jedna</a:t>
            </a:r>
            <a:r>
              <a:rPr lang="en-US" sz="1500" dirty="0">
                <a:solidFill>
                  <a:schemeClr val="tx2"/>
                </a:solidFill>
              </a:rPr>
              <a:t> z </a:t>
            </a:r>
            <a:r>
              <a:rPr lang="en-US" sz="1500" dirty="0" err="1">
                <a:solidFill>
                  <a:schemeClr val="tx2"/>
                </a:solidFill>
              </a:rPr>
              <a:t>baszt</a:t>
            </a:r>
            <a:r>
              <a:rPr lang="en-US" sz="1500" dirty="0">
                <a:solidFill>
                  <a:schemeClr val="tx2"/>
                </a:solidFill>
              </a:rPr>
              <a:t> </a:t>
            </a:r>
            <a:r>
              <a:rPr lang="en-US" sz="1500" dirty="0" err="1">
                <a:solidFill>
                  <a:schemeClr val="tx2"/>
                </a:solidFill>
              </a:rPr>
              <a:t>była</a:t>
            </a:r>
            <a:r>
              <a:rPr lang="en-US" sz="1500" dirty="0">
                <a:solidFill>
                  <a:schemeClr val="tx2"/>
                </a:solidFill>
              </a:rPr>
              <a:t> bardzo </a:t>
            </a:r>
            <a:r>
              <a:rPr lang="en-US" sz="1500" dirty="0" err="1">
                <a:solidFill>
                  <a:schemeClr val="tx2"/>
                </a:solidFill>
              </a:rPr>
              <a:t>ciekawska</a:t>
            </a:r>
            <a:r>
              <a:rPr lang="en-US" sz="1500" dirty="0">
                <a:solidFill>
                  <a:schemeClr val="tx2"/>
                </a:solidFill>
              </a:rPr>
              <a:t> </a:t>
            </a:r>
            <a:r>
              <a:rPr lang="en-US" sz="1500" dirty="0" err="1">
                <a:solidFill>
                  <a:schemeClr val="tx2"/>
                </a:solidFill>
              </a:rPr>
              <a:t>i</a:t>
            </a:r>
            <a:r>
              <a:rPr lang="en-US" sz="1500" dirty="0">
                <a:solidFill>
                  <a:schemeClr val="tx2"/>
                </a:solidFill>
              </a:rPr>
              <a:t> </a:t>
            </a:r>
            <a:r>
              <a:rPr lang="en-US" sz="1500" dirty="0" err="1">
                <a:solidFill>
                  <a:schemeClr val="tx2"/>
                </a:solidFill>
              </a:rPr>
              <a:t>często</a:t>
            </a:r>
            <a:r>
              <a:rPr lang="en-US" sz="1500" dirty="0">
                <a:solidFill>
                  <a:schemeClr val="tx2"/>
                </a:solidFill>
              </a:rPr>
              <a:t> </a:t>
            </a:r>
            <a:r>
              <a:rPr lang="en-US" sz="1500" dirty="0" err="1">
                <a:solidFill>
                  <a:schemeClr val="tx2"/>
                </a:solidFill>
              </a:rPr>
              <a:t>rozmawiała</a:t>
            </a:r>
            <a:r>
              <a:rPr lang="en-US" sz="1500" dirty="0">
                <a:solidFill>
                  <a:schemeClr val="tx2"/>
                </a:solidFill>
              </a:rPr>
              <a:t> z </a:t>
            </a:r>
            <a:r>
              <a:rPr lang="en-US" sz="1500" dirty="0" err="1">
                <a:solidFill>
                  <a:schemeClr val="tx2"/>
                </a:solidFill>
              </a:rPr>
              <a:t>rzeką</a:t>
            </a:r>
            <a:r>
              <a:rPr lang="en-US" sz="1500" dirty="0">
                <a:solidFill>
                  <a:schemeClr val="tx2"/>
                </a:solidFill>
              </a:rPr>
              <a:t> </a:t>
            </a:r>
            <a:r>
              <a:rPr lang="en-US" sz="1500" dirty="0" err="1">
                <a:solidFill>
                  <a:schemeClr val="tx2"/>
                </a:solidFill>
              </a:rPr>
              <a:t>pytając</a:t>
            </a:r>
            <a:r>
              <a:rPr lang="en-US" sz="1500" dirty="0">
                <a:solidFill>
                  <a:schemeClr val="tx2"/>
                </a:solidFill>
              </a:rPr>
              <a:t> o to, co </a:t>
            </a:r>
            <a:r>
              <a:rPr lang="en-US" sz="1500" dirty="0" err="1">
                <a:solidFill>
                  <a:schemeClr val="tx2"/>
                </a:solidFill>
              </a:rPr>
              <a:t>dzieje</a:t>
            </a:r>
            <a:r>
              <a:rPr lang="en-US" sz="1500" dirty="0">
                <a:solidFill>
                  <a:schemeClr val="tx2"/>
                </a:solidFill>
              </a:rPr>
              <a:t> się w </a:t>
            </a:r>
            <a:r>
              <a:rPr lang="en-US" sz="1500" dirty="0" err="1">
                <a:solidFill>
                  <a:schemeClr val="tx2"/>
                </a:solidFill>
              </a:rPr>
              <a:t>świecie</a:t>
            </a:r>
            <a:r>
              <a:rPr lang="en-US" sz="1500" dirty="0">
                <a:solidFill>
                  <a:schemeClr val="tx2"/>
                </a:solidFill>
              </a:rPr>
              <a:t>. Po </a:t>
            </a:r>
            <a:r>
              <a:rPr lang="en-US" sz="1500" dirty="0" err="1">
                <a:solidFill>
                  <a:schemeClr val="tx2"/>
                </a:solidFill>
              </a:rPr>
              <a:t>jakimś</a:t>
            </a:r>
            <a:r>
              <a:rPr lang="en-US" sz="1500" dirty="0">
                <a:solidFill>
                  <a:schemeClr val="tx2"/>
                </a:solidFill>
              </a:rPr>
              <a:t> </a:t>
            </a:r>
            <a:r>
              <a:rPr lang="en-US" sz="1500" dirty="0" err="1">
                <a:solidFill>
                  <a:schemeClr val="tx2"/>
                </a:solidFill>
              </a:rPr>
              <a:t>czasie</a:t>
            </a:r>
            <a:r>
              <a:rPr lang="en-US" sz="1500" dirty="0">
                <a:solidFill>
                  <a:schemeClr val="tx2"/>
                </a:solidFill>
              </a:rPr>
              <a:t> </a:t>
            </a:r>
            <a:r>
              <a:rPr lang="en-US" sz="1500" dirty="0" err="1">
                <a:solidFill>
                  <a:schemeClr val="tx2"/>
                </a:solidFill>
              </a:rPr>
              <a:t>znudziły</a:t>
            </a:r>
            <a:r>
              <a:rPr lang="en-US" sz="1500" dirty="0">
                <a:solidFill>
                  <a:schemeClr val="tx2"/>
                </a:solidFill>
              </a:rPr>
              <a:t> ją </a:t>
            </a:r>
            <a:r>
              <a:rPr lang="en-US" sz="1500" dirty="0" err="1">
                <a:solidFill>
                  <a:schemeClr val="tx2"/>
                </a:solidFill>
              </a:rPr>
              <a:t>historie</a:t>
            </a:r>
            <a:r>
              <a:rPr lang="en-US" sz="1500" dirty="0">
                <a:solidFill>
                  <a:schemeClr val="tx2"/>
                </a:solidFill>
              </a:rPr>
              <a:t> </a:t>
            </a:r>
            <a:r>
              <a:rPr lang="en-US" sz="1500" dirty="0" err="1">
                <a:solidFill>
                  <a:schemeClr val="tx2"/>
                </a:solidFill>
              </a:rPr>
              <a:t>psiapsióły</a:t>
            </a:r>
            <a:r>
              <a:rPr lang="en-US" sz="1500" dirty="0">
                <a:solidFill>
                  <a:schemeClr val="tx2"/>
                </a:solidFill>
              </a:rPr>
              <a:t> </a:t>
            </a:r>
            <a:r>
              <a:rPr lang="en-US" sz="1500" dirty="0" err="1">
                <a:solidFill>
                  <a:schemeClr val="tx2"/>
                </a:solidFill>
              </a:rPr>
              <a:t>i</a:t>
            </a:r>
            <a:r>
              <a:rPr lang="en-US" sz="1500" dirty="0">
                <a:solidFill>
                  <a:schemeClr val="tx2"/>
                </a:solidFill>
              </a:rPr>
              <a:t> </a:t>
            </a:r>
            <a:r>
              <a:rPr lang="en-US" sz="1500" dirty="0" err="1">
                <a:solidFill>
                  <a:schemeClr val="tx2"/>
                </a:solidFill>
              </a:rPr>
              <a:t>przestała</a:t>
            </a:r>
            <a:r>
              <a:rPr lang="en-US" sz="1500" dirty="0">
                <a:solidFill>
                  <a:schemeClr val="tx2"/>
                </a:solidFill>
              </a:rPr>
              <a:t> </a:t>
            </a:r>
            <a:r>
              <a:rPr lang="en-US" sz="1500" dirty="0" err="1">
                <a:solidFill>
                  <a:schemeClr val="tx2"/>
                </a:solidFill>
              </a:rPr>
              <a:t>słuchać</a:t>
            </a:r>
            <a:r>
              <a:rPr lang="en-US" sz="1500" dirty="0">
                <a:solidFill>
                  <a:schemeClr val="tx2"/>
                </a:solidFill>
              </a:rPr>
              <a:t> </a:t>
            </a:r>
            <a:r>
              <a:rPr lang="en-US" sz="1500" dirty="0" err="1">
                <a:solidFill>
                  <a:schemeClr val="tx2"/>
                </a:solidFill>
              </a:rPr>
              <a:t>opowieści</a:t>
            </a:r>
            <a:r>
              <a:rPr lang="en-US" sz="1500" dirty="0">
                <a:solidFill>
                  <a:schemeClr val="tx2"/>
                </a:solidFill>
              </a:rPr>
              <a:t>. </a:t>
            </a:r>
            <a:r>
              <a:rPr lang="en-US" sz="1500" dirty="0" err="1">
                <a:solidFill>
                  <a:schemeClr val="tx2"/>
                </a:solidFill>
              </a:rPr>
              <a:t>Wisła</a:t>
            </a:r>
            <a:r>
              <a:rPr lang="en-US" sz="1500" dirty="0">
                <a:solidFill>
                  <a:schemeClr val="tx2"/>
                </a:solidFill>
              </a:rPr>
              <a:t> się </a:t>
            </a:r>
            <a:r>
              <a:rPr lang="en-US" sz="1500" dirty="0" err="1">
                <a:solidFill>
                  <a:schemeClr val="tx2"/>
                </a:solidFill>
              </a:rPr>
              <a:t>wkurzyła</a:t>
            </a:r>
            <a:r>
              <a:rPr lang="en-US" sz="1500" dirty="0">
                <a:solidFill>
                  <a:schemeClr val="tx2"/>
                </a:solidFill>
              </a:rPr>
              <a:t> </a:t>
            </a:r>
            <a:r>
              <a:rPr lang="en-US" sz="1500" dirty="0" err="1">
                <a:solidFill>
                  <a:schemeClr val="tx2"/>
                </a:solidFill>
              </a:rPr>
              <a:t>i</a:t>
            </a:r>
            <a:r>
              <a:rPr lang="en-US" sz="1500" dirty="0">
                <a:solidFill>
                  <a:schemeClr val="tx2"/>
                </a:solidFill>
              </a:rPr>
              <a:t> </a:t>
            </a:r>
            <a:r>
              <a:rPr lang="en-US" sz="1500" dirty="0" err="1">
                <a:solidFill>
                  <a:schemeClr val="tx2"/>
                </a:solidFill>
              </a:rPr>
              <a:t>zaczęła</a:t>
            </a:r>
            <a:r>
              <a:rPr lang="en-US" sz="1500" dirty="0">
                <a:solidFill>
                  <a:schemeClr val="tx2"/>
                </a:solidFill>
              </a:rPr>
              <a:t> </a:t>
            </a:r>
            <a:r>
              <a:rPr lang="en-US" sz="1500" dirty="0" err="1">
                <a:solidFill>
                  <a:schemeClr val="tx2"/>
                </a:solidFill>
              </a:rPr>
              <a:t>podmywać</a:t>
            </a:r>
            <a:r>
              <a:rPr lang="en-US" sz="1500" dirty="0">
                <a:solidFill>
                  <a:schemeClr val="tx2"/>
                </a:solidFill>
              </a:rPr>
              <a:t> </a:t>
            </a:r>
            <a:r>
              <a:rPr lang="en-US" sz="1500" dirty="0" err="1">
                <a:solidFill>
                  <a:schemeClr val="tx2"/>
                </a:solidFill>
              </a:rPr>
              <a:t>mury</a:t>
            </a:r>
            <a:r>
              <a:rPr lang="en-US" sz="1500" dirty="0">
                <a:solidFill>
                  <a:schemeClr val="tx2"/>
                </a:solidFill>
              </a:rPr>
              <a:t> </a:t>
            </a:r>
            <a:r>
              <a:rPr lang="en-US" sz="1500" dirty="0" err="1">
                <a:solidFill>
                  <a:schemeClr val="tx2"/>
                </a:solidFill>
              </a:rPr>
              <a:t>chcąc</a:t>
            </a:r>
            <a:r>
              <a:rPr lang="en-US" sz="1500" dirty="0">
                <a:solidFill>
                  <a:schemeClr val="tx2"/>
                </a:solidFill>
              </a:rPr>
              <a:t> je </a:t>
            </a:r>
            <a:r>
              <a:rPr lang="en-US" sz="1500" dirty="0" err="1">
                <a:solidFill>
                  <a:schemeClr val="tx2"/>
                </a:solidFill>
              </a:rPr>
              <a:t>powalić</a:t>
            </a:r>
            <a:r>
              <a:rPr lang="en-US" sz="1500" dirty="0">
                <a:solidFill>
                  <a:schemeClr val="tx2"/>
                </a:solidFill>
              </a:rPr>
              <a:t>. </a:t>
            </a:r>
            <a:r>
              <a:rPr lang="en-US" sz="1500" dirty="0" err="1">
                <a:solidFill>
                  <a:schemeClr val="tx2"/>
                </a:solidFill>
              </a:rPr>
              <a:t>Przestraszona</a:t>
            </a:r>
            <a:r>
              <a:rPr lang="en-US" sz="1500" dirty="0">
                <a:solidFill>
                  <a:schemeClr val="tx2"/>
                </a:solidFill>
              </a:rPr>
              <a:t> </a:t>
            </a:r>
            <a:r>
              <a:rPr lang="en-US" sz="1500" dirty="0" err="1">
                <a:solidFill>
                  <a:schemeClr val="tx2"/>
                </a:solidFill>
              </a:rPr>
              <a:t>Baszta</a:t>
            </a:r>
            <a:r>
              <a:rPr lang="en-US" sz="1500" dirty="0">
                <a:solidFill>
                  <a:schemeClr val="tx2"/>
                </a:solidFill>
              </a:rPr>
              <a:t> </a:t>
            </a:r>
            <a:r>
              <a:rPr lang="en-US" sz="1500" dirty="0" err="1">
                <a:solidFill>
                  <a:schemeClr val="tx2"/>
                </a:solidFill>
              </a:rPr>
              <a:t>domyśliła</a:t>
            </a:r>
            <a:r>
              <a:rPr lang="en-US" sz="1500" dirty="0">
                <a:solidFill>
                  <a:schemeClr val="tx2"/>
                </a:solidFill>
              </a:rPr>
              <a:t> się, co się </a:t>
            </a:r>
            <a:r>
              <a:rPr lang="en-US" sz="1500" dirty="0" err="1">
                <a:solidFill>
                  <a:schemeClr val="tx2"/>
                </a:solidFill>
              </a:rPr>
              <a:t>dzieje</a:t>
            </a:r>
            <a:r>
              <a:rPr lang="en-US" sz="1500" dirty="0">
                <a:solidFill>
                  <a:schemeClr val="tx2"/>
                </a:solidFill>
              </a:rPr>
              <a:t> </a:t>
            </a:r>
            <a:r>
              <a:rPr lang="en-US" sz="1500" dirty="0" err="1">
                <a:solidFill>
                  <a:schemeClr val="tx2"/>
                </a:solidFill>
              </a:rPr>
              <a:t>i</a:t>
            </a:r>
            <a:r>
              <a:rPr lang="en-US" sz="1500" dirty="0">
                <a:solidFill>
                  <a:schemeClr val="tx2"/>
                </a:solidFill>
              </a:rPr>
              <a:t> </a:t>
            </a:r>
            <a:r>
              <a:rPr lang="en-US" sz="1500" dirty="0" err="1">
                <a:solidFill>
                  <a:schemeClr val="tx2"/>
                </a:solidFill>
              </a:rPr>
              <a:t>poprosiła</a:t>
            </a:r>
            <a:r>
              <a:rPr lang="en-US" sz="1500" dirty="0">
                <a:solidFill>
                  <a:schemeClr val="tx2"/>
                </a:solidFill>
              </a:rPr>
              <a:t> </a:t>
            </a:r>
            <a:r>
              <a:rPr lang="en-US" sz="1500" dirty="0" err="1">
                <a:solidFill>
                  <a:schemeClr val="tx2"/>
                </a:solidFill>
              </a:rPr>
              <a:t>koleżankę</a:t>
            </a:r>
            <a:r>
              <a:rPr lang="en-US" sz="1500" dirty="0">
                <a:solidFill>
                  <a:schemeClr val="tx2"/>
                </a:solidFill>
              </a:rPr>
              <a:t>: </a:t>
            </a:r>
            <a:r>
              <a:rPr lang="en-US" sz="1500" i="1" dirty="0" err="1">
                <a:solidFill>
                  <a:schemeClr val="tx2"/>
                </a:solidFill>
              </a:rPr>
              <a:t>Wisło</a:t>
            </a:r>
            <a:r>
              <a:rPr lang="en-US" sz="1500" i="1" dirty="0">
                <a:solidFill>
                  <a:schemeClr val="tx2"/>
                </a:solidFill>
              </a:rPr>
              <a:t>, </a:t>
            </a:r>
            <a:r>
              <a:rPr lang="en-US" sz="1500" i="1" dirty="0" err="1">
                <a:solidFill>
                  <a:schemeClr val="tx2"/>
                </a:solidFill>
              </a:rPr>
              <a:t>nie</a:t>
            </a:r>
            <a:r>
              <a:rPr lang="en-US" sz="1500" i="1" dirty="0">
                <a:solidFill>
                  <a:schemeClr val="tx2"/>
                </a:solidFill>
              </a:rPr>
              <a:t> </a:t>
            </a:r>
            <a:r>
              <a:rPr lang="en-US" sz="1500" i="1" dirty="0" err="1">
                <a:solidFill>
                  <a:schemeClr val="tx2"/>
                </a:solidFill>
              </a:rPr>
              <a:t>podmywaj</a:t>
            </a:r>
            <a:r>
              <a:rPr lang="en-US" sz="1500" i="1" dirty="0">
                <a:solidFill>
                  <a:schemeClr val="tx2"/>
                </a:solidFill>
              </a:rPr>
              <a:t>, </a:t>
            </a:r>
            <a:r>
              <a:rPr lang="en-US" sz="1500" i="1" dirty="0" err="1">
                <a:solidFill>
                  <a:schemeClr val="tx2"/>
                </a:solidFill>
              </a:rPr>
              <a:t>bo</a:t>
            </a:r>
            <a:r>
              <a:rPr lang="en-US" sz="1500" i="1" dirty="0">
                <a:solidFill>
                  <a:schemeClr val="tx2"/>
                </a:solidFill>
              </a:rPr>
              <a:t> </a:t>
            </a:r>
            <a:r>
              <a:rPr lang="en-US" sz="1500" i="1" dirty="0" err="1">
                <a:solidFill>
                  <a:schemeClr val="tx2"/>
                </a:solidFill>
              </a:rPr>
              <a:t>runę</a:t>
            </a:r>
            <a:r>
              <a:rPr lang="en-US" sz="1500" dirty="0">
                <a:solidFill>
                  <a:schemeClr val="tx2"/>
                </a:solidFill>
              </a:rPr>
              <a:t>. </a:t>
            </a:r>
            <a:r>
              <a:rPr lang="en-US" sz="1500" dirty="0" err="1">
                <a:solidFill>
                  <a:schemeClr val="tx2"/>
                </a:solidFill>
              </a:rPr>
              <a:t>Wisła</a:t>
            </a:r>
            <a:r>
              <a:rPr lang="en-US" sz="1500" dirty="0">
                <a:solidFill>
                  <a:schemeClr val="tx2"/>
                </a:solidFill>
              </a:rPr>
              <a:t>, </a:t>
            </a:r>
            <a:r>
              <a:rPr lang="en-US" sz="1500" dirty="0" err="1">
                <a:solidFill>
                  <a:schemeClr val="tx2"/>
                </a:solidFill>
              </a:rPr>
              <a:t>która</a:t>
            </a:r>
            <a:r>
              <a:rPr lang="en-US" sz="1500" dirty="0">
                <a:solidFill>
                  <a:schemeClr val="tx2"/>
                </a:solidFill>
              </a:rPr>
              <a:t> </a:t>
            </a:r>
            <a:r>
              <a:rPr lang="en-US" sz="1500" dirty="0" err="1">
                <a:solidFill>
                  <a:schemeClr val="tx2"/>
                </a:solidFill>
              </a:rPr>
              <a:t>już</a:t>
            </a:r>
            <a:r>
              <a:rPr lang="en-US" sz="1500" dirty="0">
                <a:solidFill>
                  <a:schemeClr val="tx2"/>
                </a:solidFill>
              </a:rPr>
              <a:t> </a:t>
            </a:r>
            <a:r>
              <a:rPr lang="en-US" sz="1500" dirty="0" err="1">
                <a:solidFill>
                  <a:schemeClr val="tx2"/>
                </a:solidFill>
              </a:rPr>
              <a:t>od</a:t>
            </a:r>
            <a:r>
              <a:rPr lang="en-US" sz="1500" dirty="0">
                <a:solidFill>
                  <a:schemeClr val="tx2"/>
                </a:solidFill>
              </a:rPr>
              <a:t> </a:t>
            </a:r>
            <a:r>
              <a:rPr lang="en-US" sz="1500" dirty="0" err="1">
                <a:solidFill>
                  <a:schemeClr val="tx2"/>
                </a:solidFill>
              </a:rPr>
              <a:t>jakiegoś</a:t>
            </a:r>
            <a:r>
              <a:rPr lang="en-US" sz="1500" dirty="0">
                <a:solidFill>
                  <a:schemeClr val="tx2"/>
                </a:solidFill>
              </a:rPr>
              <a:t> </a:t>
            </a:r>
            <a:r>
              <a:rPr lang="en-US" sz="1500" dirty="0" err="1">
                <a:solidFill>
                  <a:schemeClr val="tx2"/>
                </a:solidFill>
              </a:rPr>
              <a:t>czasu</a:t>
            </a:r>
            <a:r>
              <a:rPr lang="en-US" sz="1500" dirty="0">
                <a:solidFill>
                  <a:schemeClr val="tx2"/>
                </a:solidFill>
              </a:rPr>
              <a:t> </a:t>
            </a:r>
            <a:r>
              <a:rPr lang="en-US" sz="1500" dirty="0" err="1">
                <a:solidFill>
                  <a:schemeClr val="tx2"/>
                </a:solidFill>
              </a:rPr>
              <a:t>miała</a:t>
            </a:r>
            <a:r>
              <a:rPr lang="en-US" sz="1500" dirty="0">
                <a:solidFill>
                  <a:schemeClr val="tx2"/>
                </a:solidFill>
              </a:rPr>
              <a:t> </a:t>
            </a:r>
            <a:r>
              <a:rPr lang="en-US" sz="1500" dirty="0" err="1">
                <a:solidFill>
                  <a:schemeClr val="tx2"/>
                </a:solidFill>
              </a:rPr>
              <a:t>focha</a:t>
            </a:r>
            <a:r>
              <a:rPr lang="en-US" sz="1500" dirty="0">
                <a:solidFill>
                  <a:schemeClr val="tx2"/>
                </a:solidFill>
              </a:rPr>
              <a:t>, </a:t>
            </a:r>
            <a:r>
              <a:rPr lang="en-US" sz="1500" dirty="0" err="1">
                <a:solidFill>
                  <a:schemeClr val="tx2"/>
                </a:solidFill>
              </a:rPr>
              <a:t>odpowiedziała</a:t>
            </a:r>
            <a:r>
              <a:rPr lang="en-US" sz="1500" dirty="0">
                <a:solidFill>
                  <a:schemeClr val="tx2"/>
                </a:solidFill>
              </a:rPr>
              <a:t>: </a:t>
            </a:r>
            <a:r>
              <a:rPr lang="en-US" sz="1500" b="1" i="1" dirty="0">
                <a:solidFill>
                  <a:schemeClr val="tx2"/>
                </a:solidFill>
              </a:rPr>
              <a:t>To </a:t>
            </a:r>
            <a:r>
              <a:rPr lang="en-US" sz="1500" b="1" i="1" dirty="0" err="1">
                <a:solidFill>
                  <a:schemeClr val="tx2"/>
                </a:solidFill>
              </a:rPr>
              <a:t>ruń</a:t>
            </a:r>
            <a:r>
              <a:rPr lang="en-US" sz="1500" dirty="0">
                <a:solidFill>
                  <a:schemeClr val="tx2"/>
                </a:solidFill>
              </a:rPr>
              <a:t>, co </a:t>
            </a:r>
            <a:r>
              <a:rPr lang="en-US" sz="1500" dirty="0" err="1">
                <a:solidFill>
                  <a:schemeClr val="tx2"/>
                </a:solidFill>
              </a:rPr>
              <a:t>usłyszeli</a:t>
            </a:r>
            <a:r>
              <a:rPr lang="en-US" sz="1500" dirty="0">
                <a:solidFill>
                  <a:schemeClr val="tx2"/>
                </a:solidFill>
              </a:rPr>
              <a:t> </a:t>
            </a:r>
            <a:r>
              <a:rPr lang="en-US" sz="1500" dirty="0" err="1">
                <a:solidFill>
                  <a:schemeClr val="tx2"/>
                </a:solidFill>
              </a:rPr>
              <a:t>przechodzący</a:t>
            </a:r>
            <a:r>
              <a:rPr lang="en-US" sz="1500" dirty="0">
                <a:solidFill>
                  <a:schemeClr val="tx2"/>
                </a:solidFill>
              </a:rPr>
              <a:t> </a:t>
            </a:r>
            <a:r>
              <a:rPr lang="en-US" sz="1500" dirty="0" err="1">
                <a:solidFill>
                  <a:schemeClr val="tx2"/>
                </a:solidFill>
              </a:rPr>
              <a:t>obok</a:t>
            </a:r>
            <a:r>
              <a:rPr lang="en-US" sz="1500" dirty="0">
                <a:solidFill>
                  <a:schemeClr val="tx2"/>
                </a:solidFill>
              </a:rPr>
              <a:t> </a:t>
            </a:r>
            <a:r>
              <a:rPr lang="en-US" sz="1500" dirty="0" err="1">
                <a:solidFill>
                  <a:schemeClr val="tx2"/>
                </a:solidFill>
              </a:rPr>
              <a:t>wędrowcy</a:t>
            </a:r>
            <a:r>
              <a:rPr lang="en-US" sz="1500" dirty="0">
                <a:solidFill>
                  <a:schemeClr val="tx2"/>
                </a:solidFill>
              </a:rPr>
              <a:t>, </a:t>
            </a:r>
            <a:r>
              <a:rPr lang="en-US" sz="1500" dirty="0" err="1">
                <a:solidFill>
                  <a:schemeClr val="tx2"/>
                </a:solidFill>
              </a:rPr>
              <a:t>którzy</a:t>
            </a:r>
            <a:r>
              <a:rPr lang="en-US" sz="1500" dirty="0">
                <a:solidFill>
                  <a:schemeClr val="tx2"/>
                </a:solidFill>
              </a:rPr>
              <a:t> AKURAT </a:t>
            </a:r>
            <a:r>
              <a:rPr lang="en-US" sz="1500" dirty="0" err="1">
                <a:solidFill>
                  <a:schemeClr val="tx2"/>
                </a:solidFill>
              </a:rPr>
              <a:t>zastanawiali</a:t>
            </a:r>
            <a:r>
              <a:rPr lang="en-US" sz="1500" dirty="0">
                <a:solidFill>
                  <a:schemeClr val="tx2"/>
                </a:solidFill>
              </a:rPr>
              <a:t> się, </a:t>
            </a:r>
            <a:r>
              <a:rPr lang="en-US" sz="1500" dirty="0" err="1">
                <a:solidFill>
                  <a:schemeClr val="tx2"/>
                </a:solidFill>
              </a:rPr>
              <a:t>jak</a:t>
            </a:r>
            <a:r>
              <a:rPr lang="en-US" sz="1500" dirty="0">
                <a:solidFill>
                  <a:schemeClr val="tx2"/>
                </a:solidFill>
              </a:rPr>
              <a:t> </a:t>
            </a:r>
            <a:r>
              <a:rPr lang="en-US" sz="1500" dirty="0" err="1">
                <a:solidFill>
                  <a:schemeClr val="tx2"/>
                </a:solidFill>
              </a:rPr>
              <a:t>nazywa</a:t>
            </a:r>
            <a:r>
              <a:rPr lang="en-US" sz="1500" dirty="0">
                <a:solidFill>
                  <a:schemeClr val="tx2"/>
                </a:solidFill>
              </a:rPr>
              <a:t> się </a:t>
            </a:r>
            <a:r>
              <a:rPr lang="en-US" sz="1500" dirty="0" err="1" smtClean="0">
                <a:solidFill>
                  <a:schemeClr val="tx2"/>
                </a:solidFill>
              </a:rPr>
              <a:t>miasto</a:t>
            </a:r>
            <a:r>
              <a:rPr lang="pl-PL" sz="1500" dirty="0" smtClean="0">
                <a:solidFill>
                  <a:schemeClr val="tx2"/>
                </a:solidFill>
              </a:rPr>
              <a:t>.</a:t>
            </a:r>
            <a:endParaRPr lang="en-US" sz="1500" dirty="0">
              <a:solidFill>
                <a:schemeClr val="tx2"/>
              </a:solidFill>
            </a:endParaRPr>
          </a:p>
        </p:txBody>
      </p:sp>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p:cNvGrpSpPr>
            <a:grpSpLocks noGrp="1" noUngrp="1" noRot="1" noChangeAspect="1" noMove="1" noResize="1"/>
          </p:cNvGrpSpPr>
          <p:nvPr/>
        </p:nvGrpSpPr>
        <p:grpSpPr>
          <a:xfrm>
            <a:off x="-6214" y="-1"/>
            <a:ext cx="12214827" cy="6858000"/>
            <a:chOff x="-6214" y="-1"/>
            <a:chExt cx="12214827" cy="6858000"/>
          </a:xfrm>
        </p:grpSpPr>
        <p:cxnSp>
          <p:nvCxnSpPr>
            <p:cNvPr id="13" name="Straight Connector 12"/>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p:cNvSpPr>
            <a:spLocks noGrp="1" noRot="1" noChangeAspect="1" noMove="1" noResize="1" noEditPoints="1" noAdjustHandles="1" noChangeArrowheads="1" noChangeShapeType="1" noTextEdit="1"/>
          </p:cNvSpPr>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Obraz 5" descr="Obraz zawierający zewnętrzne&#10;&#10;Opis wygenerowany automatycznie"/>
          <p:cNvPicPr>
            <a:picLocks noGrp="1" noChangeAspect="1"/>
          </p:cNvPicPr>
          <p:nvPr>
            <p:ph idx="1"/>
          </p:nvPr>
        </p:nvPicPr>
        <p:blipFill rotWithShape="1">
          <a:blip r:embed="rId2" cstate="print"/>
          <a:srcRect/>
          <a:stretch>
            <a:fill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2" name="Tytuł 1"/>
          <p:cNvSpPr>
            <a:spLocks noGrp="1"/>
          </p:cNvSpPr>
          <p:nvPr>
            <p:ph type="title"/>
          </p:nvPr>
        </p:nvSpPr>
        <p:spPr>
          <a:xfrm>
            <a:off x="691079" y="725951"/>
            <a:ext cx="4927425" cy="1938525"/>
          </a:xfrm>
        </p:spPr>
        <p:txBody>
          <a:bodyPr vert="horz" lIns="91440" tIns="45720" rIns="91440" bIns="45720" rtlCol="0" anchor="b">
            <a:normAutofit/>
          </a:bodyPr>
          <a:lstStyle/>
          <a:p>
            <a:r>
              <a:rPr lang="en-US"/>
              <a:t>Rzeszów</a:t>
            </a:r>
          </a:p>
        </p:txBody>
      </p:sp>
      <p:sp>
        <p:nvSpPr>
          <p:cNvPr id="4" name="Pole tekstowe 3"/>
          <p:cNvSpPr txBox="1"/>
          <p:nvPr/>
        </p:nvSpPr>
        <p:spPr>
          <a:xfrm>
            <a:off x="691079" y="2886116"/>
            <a:ext cx="4927425" cy="3245931"/>
          </a:xfrm>
          <a:prstGeom prst="rect">
            <a:avLst/>
          </a:prstGeom>
        </p:spPr>
        <p:txBody>
          <a:bodyPr rot="0" spcFirstLastPara="0" vertOverflow="overflow" horzOverflow="overflow" vert="horz" lIns="91440" tIns="45720" rIns="91440" bIns="45720" numCol="1" spcCol="0" rtlCol="0" fromWordArt="0" anchorCtr="0" forceAA="0" compatLnSpc="1">
            <a:normAutofit/>
          </a:bodyPr>
          <a:lstStyle/>
          <a:p>
            <a:pPr>
              <a:spcAft>
                <a:spcPts val="600"/>
              </a:spcAft>
              <a:buClr>
                <a:schemeClr val="tx2">
                  <a:lumMod val="50000"/>
                  <a:lumOff val="50000"/>
                </a:schemeClr>
              </a:buClr>
              <a:buSzPct val="75000"/>
            </a:pPr>
            <a:r>
              <a:rPr lang="en-US" sz="1400" dirty="0">
                <a:solidFill>
                  <a:schemeClr val="tx2"/>
                </a:solidFill>
              </a:rPr>
              <a:t> Rzeszów </a:t>
            </a:r>
            <a:r>
              <a:rPr lang="en-US" sz="1400" dirty="0" err="1">
                <a:solidFill>
                  <a:schemeClr val="tx2"/>
                </a:solidFill>
              </a:rPr>
              <a:t>może</a:t>
            </a:r>
            <a:r>
              <a:rPr lang="en-US" sz="1400" dirty="0">
                <a:solidFill>
                  <a:schemeClr val="tx2"/>
                </a:solidFill>
              </a:rPr>
              <a:t> </a:t>
            </a:r>
            <a:r>
              <a:rPr lang="en-US" sz="1400" dirty="0" err="1">
                <a:solidFill>
                  <a:schemeClr val="tx2"/>
                </a:solidFill>
              </a:rPr>
              <a:t>wywodzić</a:t>
            </a:r>
            <a:r>
              <a:rPr lang="en-US" sz="1400" dirty="0">
                <a:solidFill>
                  <a:schemeClr val="tx2"/>
                </a:solidFill>
              </a:rPr>
              <a:t> </a:t>
            </a:r>
            <a:r>
              <a:rPr lang="en-US" sz="1400" dirty="0" err="1">
                <a:solidFill>
                  <a:schemeClr val="tx2"/>
                </a:solidFill>
              </a:rPr>
              <a:t>się</a:t>
            </a:r>
            <a:r>
              <a:rPr lang="en-US" sz="1400" dirty="0">
                <a:solidFill>
                  <a:schemeClr val="tx2"/>
                </a:solidFill>
              </a:rPr>
              <a:t> od </a:t>
            </a:r>
            <a:r>
              <a:rPr lang="en-US" sz="1400" dirty="0" err="1">
                <a:solidFill>
                  <a:schemeClr val="tx2"/>
                </a:solidFill>
              </a:rPr>
              <a:t>niemieckiego</a:t>
            </a:r>
            <a:r>
              <a:rPr lang="en-US" sz="1400" dirty="0">
                <a:solidFill>
                  <a:schemeClr val="tx2"/>
                </a:solidFill>
              </a:rPr>
              <a:t> </a:t>
            </a:r>
            <a:r>
              <a:rPr lang="en-US" sz="1400" dirty="0" err="1">
                <a:solidFill>
                  <a:schemeClr val="tx2"/>
                </a:solidFill>
              </a:rPr>
              <a:t>Reichshoff</a:t>
            </a:r>
            <a:r>
              <a:rPr lang="en-US" sz="1400" dirty="0">
                <a:solidFill>
                  <a:schemeClr val="tx2"/>
                </a:solidFill>
              </a:rPr>
              <a:t> – </a:t>
            </a:r>
            <a:r>
              <a:rPr lang="en-US" sz="1400" dirty="0" err="1">
                <a:solidFill>
                  <a:schemeClr val="tx2"/>
                </a:solidFill>
              </a:rPr>
              <a:t>Dwór</a:t>
            </a:r>
            <a:r>
              <a:rPr lang="en-US" sz="1400" dirty="0">
                <a:solidFill>
                  <a:schemeClr val="tx2"/>
                </a:solidFill>
              </a:rPr>
              <a:t> </a:t>
            </a:r>
            <a:r>
              <a:rPr lang="en-US" sz="1400" dirty="0" err="1">
                <a:solidFill>
                  <a:schemeClr val="tx2"/>
                </a:solidFill>
              </a:rPr>
              <a:t>Pański</a:t>
            </a:r>
            <a:r>
              <a:rPr lang="en-US" sz="1400" dirty="0">
                <a:solidFill>
                  <a:schemeClr val="tx2"/>
                </a:solidFill>
              </a:rPr>
              <a:t> – </a:t>
            </a:r>
            <a:r>
              <a:rPr lang="en-US" sz="1400" dirty="0" err="1">
                <a:solidFill>
                  <a:schemeClr val="tx2"/>
                </a:solidFill>
              </a:rPr>
              <a:t>lub</a:t>
            </a:r>
            <a:r>
              <a:rPr lang="en-US" sz="1400" dirty="0">
                <a:solidFill>
                  <a:schemeClr val="tx2"/>
                </a:solidFill>
              </a:rPr>
              <a:t> </a:t>
            </a:r>
            <a:r>
              <a:rPr lang="en-US" sz="1400" dirty="0" err="1">
                <a:solidFill>
                  <a:schemeClr val="tx2"/>
                </a:solidFill>
              </a:rPr>
              <a:t>Resche</a:t>
            </a:r>
            <a:r>
              <a:rPr lang="en-US" sz="1400" dirty="0">
                <a:solidFill>
                  <a:schemeClr val="tx2"/>
                </a:solidFill>
              </a:rPr>
              <a:t>. Ta </a:t>
            </a:r>
            <a:r>
              <a:rPr lang="en-US" sz="1400" dirty="0" err="1">
                <a:solidFill>
                  <a:schemeClr val="tx2"/>
                </a:solidFill>
              </a:rPr>
              <a:t>ostatnia</a:t>
            </a:r>
            <a:r>
              <a:rPr lang="en-US" sz="1400" dirty="0">
                <a:solidFill>
                  <a:schemeClr val="tx2"/>
                </a:solidFill>
              </a:rPr>
              <a:t> </a:t>
            </a:r>
            <a:r>
              <a:rPr lang="en-US" sz="1400" dirty="0" err="1">
                <a:solidFill>
                  <a:schemeClr val="tx2"/>
                </a:solidFill>
              </a:rPr>
              <a:t>nazwa</a:t>
            </a:r>
            <a:r>
              <a:rPr lang="en-US" sz="1400" dirty="0">
                <a:solidFill>
                  <a:schemeClr val="tx2"/>
                </a:solidFill>
              </a:rPr>
              <a:t> </a:t>
            </a:r>
            <a:r>
              <a:rPr lang="en-US" sz="1400" dirty="0" err="1">
                <a:solidFill>
                  <a:schemeClr val="tx2"/>
                </a:solidFill>
              </a:rPr>
              <a:t>związana</a:t>
            </a:r>
            <a:r>
              <a:rPr lang="en-US" sz="1400" dirty="0">
                <a:solidFill>
                  <a:schemeClr val="tx2"/>
                </a:solidFill>
              </a:rPr>
              <a:t> </a:t>
            </a:r>
            <a:r>
              <a:rPr lang="en-US" sz="1400" dirty="0" err="1">
                <a:solidFill>
                  <a:schemeClr val="tx2"/>
                </a:solidFill>
              </a:rPr>
              <a:t>była</a:t>
            </a:r>
            <a:r>
              <a:rPr lang="en-US" sz="1400" dirty="0">
                <a:solidFill>
                  <a:schemeClr val="tx2"/>
                </a:solidFill>
              </a:rPr>
              <a:t> z </a:t>
            </a:r>
            <a:r>
              <a:rPr lang="en-US" sz="1400" dirty="0" err="1">
                <a:solidFill>
                  <a:schemeClr val="tx2"/>
                </a:solidFill>
              </a:rPr>
              <a:t>procesem</a:t>
            </a:r>
            <a:r>
              <a:rPr lang="en-US" sz="1400" dirty="0">
                <a:solidFill>
                  <a:schemeClr val="tx2"/>
                </a:solidFill>
              </a:rPr>
              <a:t> </a:t>
            </a:r>
            <a:r>
              <a:rPr lang="en-US" sz="1400" dirty="0" err="1">
                <a:solidFill>
                  <a:schemeClr val="tx2"/>
                </a:solidFill>
              </a:rPr>
              <a:t>lokacji</a:t>
            </a:r>
            <a:r>
              <a:rPr lang="en-US" sz="1400" dirty="0">
                <a:solidFill>
                  <a:schemeClr val="tx2"/>
                </a:solidFill>
              </a:rPr>
              <a:t> </a:t>
            </a:r>
            <a:r>
              <a:rPr lang="en-US" sz="1400" dirty="0" err="1">
                <a:solidFill>
                  <a:schemeClr val="tx2"/>
                </a:solidFill>
              </a:rPr>
              <a:t>miast</a:t>
            </a:r>
            <a:r>
              <a:rPr lang="en-US" sz="1400" dirty="0">
                <a:solidFill>
                  <a:schemeClr val="tx2"/>
                </a:solidFill>
              </a:rPr>
              <a:t> </a:t>
            </a:r>
            <a:r>
              <a:rPr lang="en-US" sz="1400" dirty="0" err="1">
                <a:solidFill>
                  <a:schemeClr val="tx2"/>
                </a:solidFill>
              </a:rPr>
              <a:t>na</a:t>
            </a:r>
            <a:r>
              <a:rPr lang="en-US" sz="1400" dirty="0">
                <a:solidFill>
                  <a:schemeClr val="tx2"/>
                </a:solidFill>
              </a:rPr>
              <a:t> </a:t>
            </a:r>
            <a:r>
              <a:rPr lang="en-US" sz="1400" dirty="0" err="1">
                <a:solidFill>
                  <a:schemeClr val="tx2"/>
                </a:solidFill>
              </a:rPr>
              <a:t>prawie</a:t>
            </a:r>
            <a:r>
              <a:rPr lang="en-US" sz="1400" dirty="0">
                <a:solidFill>
                  <a:schemeClr val="tx2"/>
                </a:solidFill>
              </a:rPr>
              <a:t> </a:t>
            </a:r>
            <a:r>
              <a:rPr lang="en-US" sz="1400" dirty="0" err="1">
                <a:solidFill>
                  <a:schemeClr val="tx2"/>
                </a:solidFill>
              </a:rPr>
              <a:t>magdeburskim</a:t>
            </a:r>
            <a:r>
              <a:rPr lang="en-US" sz="1400" dirty="0">
                <a:solidFill>
                  <a:schemeClr val="tx2"/>
                </a:solidFill>
              </a:rPr>
              <a:t>, a </a:t>
            </a:r>
            <a:r>
              <a:rPr lang="en-US" sz="1400" dirty="0" err="1">
                <a:solidFill>
                  <a:schemeClr val="tx2"/>
                </a:solidFill>
              </a:rPr>
              <a:t>odpowiedniki</a:t>
            </a:r>
            <a:r>
              <a:rPr lang="en-US" sz="1400" dirty="0">
                <a:solidFill>
                  <a:schemeClr val="tx2"/>
                </a:solidFill>
              </a:rPr>
              <a:t> </a:t>
            </a:r>
            <a:r>
              <a:rPr lang="en-US" sz="1400" dirty="0" err="1">
                <a:solidFill>
                  <a:schemeClr val="tx2"/>
                </a:solidFill>
              </a:rPr>
              <a:t>Rzeszowa</a:t>
            </a:r>
            <a:r>
              <a:rPr lang="en-US" sz="1400" dirty="0">
                <a:solidFill>
                  <a:schemeClr val="tx2"/>
                </a:solidFill>
              </a:rPr>
              <a:t> </a:t>
            </a:r>
            <a:r>
              <a:rPr lang="en-US" sz="1400" dirty="0" err="1">
                <a:solidFill>
                  <a:schemeClr val="tx2"/>
                </a:solidFill>
              </a:rPr>
              <a:t>występują</a:t>
            </a:r>
            <a:r>
              <a:rPr lang="en-US" sz="1400" dirty="0">
                <a:solidFill>
                  <a:schemeClr val="tx2"/>
                </a:solidFill>
              </a:rPr>
              <a:t> </a:t>
            </a:r>
            <a:r>
              <a:rPr lang="en-US" sz="1400" dirty="0" err="1">
                <a:solidFill>
                  <a:schemeClr val="tx2"/>
                </a:solidFill>
              </a:rPr>
              <a:t>również</a:t>
            </a:r>
            <a:r>
              <a:rPr lang="en-US" sz="1400" dirty="0">
                <a:solidFill>
                  <a:schemeClr val="tx2"/>
                </a:solidFill>
              </a:rPr>
              <a:t> w </a:t>
            </a:r>
            <a:r>
              <a:rPr lang="en-US" sz="1400" dirty="0" err="1">
                <a:solidFill>
                  <a:schemeClr val="tx2"/>
                </a:solidFill>
              </a:rPr>
              <a:t>innych</a:t>
            </a:r>
            <a:r>
              <a:rPr lang="en-US" sz="1400" dirty="0">
                <a:solidFill>
                  <a:schemeClr val="tx2"/>
                </a:solidFill>
              </a:rPr>
              <a:t> </a:t>
            </a:r>
            <a:r>
              <a:rPr lang="en-US" sz="1400" dirty="0" err="1">
                <a:solidFill>
                  <a:schemeClr val="tx2"/>
                </a:solidFill>
              </a:rPr>
              <a:t>krajach</a:t>
            </a:r>
            <a:r>
              <a:rPr lang="en-US" sz="1400" dirty="0">
                <a:solidFill>
                  <a:schemeClr val="tx2"/>
                </a:solidFill>
              </a:rPr>
              <a:t> </a:t>
            </a:r>
            <a:r>
              <a:rPr lang="en-US" sz="1400" dirty="0" err="1">
                <a:solidFill>
                  <a:schemeClr val="tx2"/>
                </a:solidFill>
              </a:rPr>
              <a:t>Europy</a:t>
            </a:r>
            <a:r>
              <a:rPr lang="en-US" sz="1400" dirty="0">
                <a:solidFill>
                  <a:schemeClr val="tx2"/>
                </a:solidFill>
              </a:rPr>
              <a:t>. Obie </a:t>
            </a:r>
            <a:r>
              <a:rPr lang="en-US" sz="1400" dirty="0" err="1">
                <a:solidFill>
                  <a:schemeClr val="tx2"/>
                </a:solidFill>
              </a:rPr>
              <a:t>wersje</a:t>
            </a:r>
            <a:r>
              <a:rPr lang="en-US" sz="1400" dirty="0">
                <a:solidFill>
                  <a:schemeClr val="tx2"/>
                </a:solidFill>
              </a:rPr>
              <a:t> </a:t>
            </a:r>
            <a:r>
              <a:rPr lang="en-US" sz="1400" dirty="0" err="1">
                <a:solidFill>
                  <a:schemeClr val="tx2"/>
                </a:solidFill>
              </a:rPr>
              <a:t>niemieckie</a:t>
            </a:r>
            <a:r>
              <a:rPr lang="en-US" sz="1400" dirty="0">
                <a:solidFill>
                  <a:schemeClr val="tx2"/>
                </a:solidFill>
              </a:rPr>
              <a:t> </a:t>
            </a:r>
            <a:r>
              <a:rPr lang="en-US" sz="1400" dirty="0" err="1">
                <a:solidFill>
                  <a:schemeClr val="tx2"/>
                </a:solidFill>
              </a:rPr>
              <a:t>nie</a:t>
            </a:r>
            <a:r>
              <a:rPr lang="en-US" sz="1400" dirty="0">
                <a:solidFill>
                  <a:schemeClr val="tx2"/>
                </a:solidFill>
              </a:rPr>
              <a:t> </a:t>
            </a:r>
            <a:r>
              <a:rPr lang="en-US" sz="1400" dirty="0" err="1">
                <a:solidFill>
                  <a:schemeClr val="tx2"/>
                </a:solidFill>
              </a:rPr>
              <a:t>cieszą</a:t>
            </a:r>
            <a:r>
              <a:rPr lang="en-US" sz="1400" dirty="0">
                <a:solidFill>
                  <a:schemeClr val="tx2"/>
                </a:solidFill>
              </a:rPr>
              <a:t> się jednak </a:t>
            </a:r>
            <a:r>
              <a:rPr lang="en-US" sz="1400" dirty="0" err="1">
                <a:solidFill>
                  <a:schemeClr val="tx2"/>
                </a:solidFill>
              </a:rPr>
              <a:t>zbytnią</a:t>
            </a:r>
            <a:r>
              <a:rPr lang="en-US" sz="1400" dirty="0">
                <a:solidFill>
                  <a:schemeClr val="tx2"/>
                </a:solidFill>
              </a:rPr>
              <a:t> </a:t>
            </a:r>
            <a:r>
              <a:rPr lang="en-US" sz="1400" dirty="0" err="1">
                <a:solidFill>
                  <a:schemeClr val="tx2"/>
                </a:solidFill>
              </a:rPr>
              <a:t>popularnością</a:t>
            </a:r>
            <a:r>
              <a:rPr lang="en-US" sz="1400" dirty="0">
                <a:solidFill>
                  <a:schemeClr val="tx2"/>
                </a:solidFill>
              </a:rPr>
              <a:t> </a:t>
            </a:r>
            <a:r>
              <a:rPr lang="en-US" sz="1400" dirty="0" err="1">
                <a:solidFill>
                  <a:schemeClr val="tx2"/>
                </a:solidFill>
              </a:rPr>
              <a:t>wśród</a:t>
            </a:r>
            <a:r>
              <a:rPr lang="en-US" sz="1400" dirty="0">
                <a:solidFill>
                  <a:schemeClr val="tx2"/>
                </a:solidFill>
              </a:rPr>
              <a:t> </a:t>
            </a:r>
            <a:r>
              <a:rPr lang="en-US" sz="1400" dirty="0" err="1">
                <a:solidFill>
                  <a:schemeClr val="tx2"/>
                </a:solidFill>
              </a:rPr>
              <a:t>naukowców</a:t>
            </a:r>
            <a:r>
              <a:rPr lang="en-US" sz="1400" dirty="0">
                <a:solidFill>
                  <a:schemeClr val="tx2"/>
                </a:solidFill>
              </a:rPr>
              <a:t>, a za </a:t>
            </a:r>
            <a:r>
              <a:rPr lang="en-US" sz="1400" dirty="0" err="1">
                <a:solidFill>
                  <a:schemeClr val="tx2"/>
                </a:solidFill>
              </a:rPr>
              <a:t>polskim</a:t>
            </a:r>
            <a:r>
              <a:rPr lang="en-US" sz="1400" dirty="0">
                <a:solidFill>
                  <a:schemeClr val="tx2"/>
                </a:solidFill>
              </a:rPr>
              <a:t> </a:t>
            </a:r>
            <a:r>
              <a:rPr lang="en-US" sz="1400" dirty="0" err="1">
                <a:solidFill>
                  <a:schemeClr val="tx2"/>
                </a:solidFill>
              </a:rPr>
              <a:t>rodowodem</a:t>
            </a:r>
            <a:r>
              <a:rPr lang="en-US" sz="1400" dirty="0">
                <a:solidFill>
                  <a:schemeClr val="tx2"/>
                </a:solidFill>
              </a:rPr>
              <a:t> </a:t>
            </a:r>
            <a:r>
              <a:rPr lang="en-US" sz="1400" dirty="0" err="1">
                <a:solidFill>
                  <a:schemeClr val="tx2"/>
                </a:solidFill>
              </a:rPr>
              <a:t>nazwy</a:t>
            </a:r>
            <a:r>
              <a:rPr lang="en-US" sz="1400" dirty="0">
                <a:solidFill>
                  <a:schemeClr val="tx2"/>
                </a:solidFill>
              </a:rPr>
              <a:t> ma </a:t>
            </a:r>
            <a:r>
              <a:rPr lang="en-US" sz="1400" dirty="0" err="1">
                <a:solidFill>
                  <a:schemeClr val="tx2"/>
                </a:solidFill>
              </a:rPr>
              <a:t>przemawiać</a:t>
            </a:r>
            <a:r>
              <a:rPr lang="en-US" sz="1400" dirty="0">
                <a:solidFill>
                  <a:schemeClr val="tx2"/>
                </a:solidFill>
              </a:rPr>
              <a:t> </a:t>
            </a:r>
            <a:r>
              <a:rPr lang="en-US" sz="1400" dirty="0" err="1">
                <a:solidFill>
                  <a:schemeClr val="tx2"/>
                </a:solidFill>
              </a:rPr>
              <a:t>jej</a:t>
            </a:r>
            <a:r>
              <a:rPr lang="en-US" sz="1400" dirty="0">
                <a:solidFill>
                  <a:schemeClr val="tx2"/>
                </a:solidFill>
              </a:rPr>
              <a:t> </a:t>
            </a:r>
            <a:r>
              <a:rPr lang="en-US" sz="1400" dirty="0" err="1">
                <a:solidFill>
                  <a:schemeClr val="tx2"/>
                </a:solidFill>
              </a:rPr>
              <a:t>łaciński</a:t>
            </a:r>
            <a:r>
              <a:rPr lang="en-US" sz="1400" dirty="0">
                <a:solidFill>
                  <a:schemeClr val="tx2"/>
                </a:solidFill>
              </a:rPr>
              <a:t> </a:t>
            </a:r>
            <a:r>
              <a:rPr lang="en-US" sz="1400" dirty="0" err="1">
                <a:solidFill>
                  <a:schemeClr val="tx2"/>
                </a:solidFill>
              </a:rPr>
              <a:t>zapis</a:t>
            </a:r>
            <a:r>
              <a:rPr lang="en-US" sz="1400" dirty="0">
                <a:solidFill>
                  <a:schemeClr val="tx2"/>
                </a:solidFill>
              </a:rPr>
              <a:t> oraz </a:t>
            </a:r>
            <a:r>
              <a:rPr lang="en-US" sz="1400" dirty="0" err="1">
                <a:solidFill>
                  <a:schemeClr val="tx2"/>
                </a:solidFill>
              </a:rPr>
              <a:t>kilka</a:t>
            </a:r>
            <a:r>
              <a:rPr lang="en-US" sz="1400" dirty="0">
                <a:solidFill>
                  <a:schemeClr val="tx2"/>
                </a:solidFill>
              </a:rPr>
              <a:t> </a:t>
            </a:r>
            <a:r>
              <a:rPr lang="en-US" sz="1400" dirty="0" err="1">
                <a:solidFill>
                  <a:schemeClr val="tx2"/>
                </a:solidFill>
              </a:rPr>
              <a:t>istotnych</a:t>
            </a:r>
            <a:r>
              <a:rPr lang="en-US" sz="1400" dirty="0">
                <a:solidFill>
                  <a:schemeClr val="tx2"/>
                </a:solidFill>
              </a:rPr>
              <a:t> </a:t>
            </a:r>
            <a:r>
              <a:rPr lang="en-US" sz="1400" dirty="0" err="1">
                <a:solidFill>
                  <a:schemeClr val="tx2"/>
                </a:solidFill>
              </a:rPr>
              <a:t>faktów</a:t>
            </a:r>
            <a:r>
              <a:rPr lang="en-US" sz="1400" dirty="0">
                <a:solidFill>
                  <a:schemeClr val="tx2"/>
                </a:solidFill>
              </a:rPr>
              <a:t> z </a:t>
            </a:r>
            <a:r>
              <a:rPr lang="en-US" sz="1400" dirty="0" err="1">
                <a:solidFill>
                  <a:schemeClr val="tx2"/>
                </a:solidFill>
                <a:hlinkClick r:id="rId3"/>
              </a:rPr>
              <a:t>historii</a:t>
            </a:r>
            <a:r>
              <a:rPr lang="en-US" sz="1400" dirty="0">
                <a:solidFill>
                  <a:schemeClr val="tx2"/>
                </a:solidFill>
                <a:hlinkClick r:id="rId3"/>
              </a:rPr>
              <a:t> </a:t>
            </a:r>
            <a:r>
              <a:rPr lang="en-US" sz="1400" dirty="0" err="1" smtClean="0">
                <a:solidFill>
                  <a:schemeClr val="tx2"/>
                </a:solidFill>
                <a:hlinkClick r:id="rId3"/>
              </a:rPr>
              <a:t>miasta</a:t>
            </a:r>
            <a:r>
              <a:rPr lang="pl-PL" sz="1400" dirty="0" smtClean="0">
                <a:solidFill>
                  <a:schemeClr val="tx2"/>
                </a:solidFill>
              </a:rPr>
              <a:t>.</a:t>
            </a:r>
            <a:endParaRPr lang="pl-PL" dirty="0">
              <a:solidFill>
                <a:schemeClr val="tx2"/>
              </a:solidFill>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p:cNvGrpSpPr>
            <a:grpSpLocks noGrp="1" noUngrp="1" noRot="1" noChangeAspect="1" noMove="1" noResize="1"/>
          </p:cNvGrpSpPr>
          <p:nvPr/>
        </p:nvGrpSpPr>
        <p:grpSpPr>
          <a:xfrm>
            <a:off x="-6214" y="-1"/>
            <a:ext cx="12214827" cy="6858000"/>
            <a:chOff x="-6214" y="-1"/>
            <a:chExt cx="12214827" cy="6858000"/>
          </a:xfrm>
        </p:grpSpPr>
        <p:cxnSp>
          <p:nvCxnSpPr>
            <p:cNvPr id="13" name="Straight Connector 12"/>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p:cNvSpPr>
            <a:spLocks noGrp="1" noRot="1" noChangeAspect="1" noMove="1" noResize="1" noEditPoints="1" noAdjustHandles="1" noChangeArrowheads="1" noChangeShapeType="1" noTextEdit="1"/>
          </p:cNvSpPr>
          <p:nvPr/>
        </p:nvSpPr>
        <p:spPr>
          <a:xfrm rot="18900000">
            <a:off x="6297339" y="-2926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ole tekstowe 4"/>
          <p:cNvSpPr txBox="1"/>
          <p:nvPr/>
        </p:nvSpPr>
        <p:spPr>
          <a:xfrm>
            <a:off x="6088653" y="2886116"/>
            <a:ext cx="4927425" cy="3245931"/>
          </a:xfrm>
          <a:prstGeom prst="rect">
            <a:avLst/>
          </a:prstGeom>
        </p:spPr>
        <p:txBody>
          <a:bodyPr rot="0" spcFirstLastPara="0" vertOverflow="overflow" horzOverflow="overflow" vert="horz" lIns="91440" tIns="45720" rIns="91440" bIns="45720" numCol="1" spcCol="0" rtlCol="0" fromWordArt="0" anchorCtr="0" forceAA="0" compatLnSpc="1">
            <a:normAutofit/>
          </a:bodyPr>
          <a:lstStyle/>
          <a:p>
            <a:pPr indent="-228600">
              <a:spcAft>
                <a:spcPts val="600"/>
              </a:spcAft>
              <a:buClr>
                <a:schemeClr val="tx2">
                  <a:lumMod val="50000"/>
                  <a:lumOff val="50000"/>
                </a:schemeClr>
              </a:buClr>
              <a:buSzPct val="75000"/>
              <a:buFont typeface="Wingdings" panose="05000000000000000000" pitchFamily="2" charset="2"/>
              <a:buChar char="§"/>
            </a:pPr>
            <a:r>
              <a:rPr lang="en-US" sz="1400">
                <a:solidFill>
                  <a:schemeClr val="tx2"/>
                </a:solidFill>
              </a:rPr>
              <a:t>Z nazwą Kielce związana jest legenda. Miasto leży na terenach, które kiedyś były bogatą w zwierzynę puszczą. Na polowanie w te rejony wybrał się książę Mieszko, syn Bolesława Szczodrego (to ważne, bo Mieszków mieliśmy kilku i nie należy ich mylić). Książę oddzielił się od ekipy i zgubił drogę. Strudzony zasnął, a w śnie ujrzał św. Wojciecha. Święty wywijał pastorałem i nakreślił na piasku szlak, który przemienił się w strumień. Po przebudzeniu książę zauważył strumień, napił się z niego wody, odzyskał siły i znalazł kompanów. Oddalając się z lasu zauważył kły dzika, czyli </a:t>
            </a:r>
            <a:r>
              <a:rPr lang="en-US" sz="1400" b="1">
                <a:solidFill>
                  <a:schemeClr val="tx2"/>
                </a:solidFill>
              </a:rPr>
              <a:t>KIEŁCE</a:t>
            </a:r>
            <a:r>
              <a:rPr lang="en-US" sz="1400">
                <a:solidFill>
                  <a:schemeClr val="tx2"/>
                </a:solidFill>
              </a:rPr>
              <a:t>. W tym miejscu wybudował gród, który nazwał Kiełce, co później przekształcone zostało w Kielce. W grodzie postawił kościół św. Wojciecha, a rzekę nazwał Silnicą.</a:t>
            </a:r>
          </a:p>
        </p:txBody>
      </p:sp>
      <p:pic>
        <p:nvPicPr>
          <p:cNvPr id="4" name="Obraz 4" descr="Obraz zawierający niebo, zewnętrzne&#10;&#10;Opis wygenerowany automatycznie"/>
          <p:cNvPicPr>
            <a:picLocks noChangeAspect="1"/>
          </p:cNvPicPr>
          <p:nvPr/>
        </p:nvPicPr>
        <p:blipFill rotWithShape="1">
          <a:blip r:embed="rId2" cstate="print"/>
          <a:srcRect b="-1"/>
          <a:stretch>
            <a:fillRect/>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
        <p:nvSpPr>
          <p:cNvPr id="6" name="Pole tekstowe 5"/>
          <p:cNvSpPr txBox="1"/>
          <p:nvPr/>
        </p:nvSpPr>
        <p:spPr>
          <a:xfrm>
            <a:off x="6896100" y="1371600"/>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pl-PL" sz="4000" dirty="0"/>
              <a:t>Kielce</a:t>
            </a:r>
          </a:p>
        </p:txBody>
      </p:sp>
    </p:spTree>
  </p:cSld>
  <p:clrMapOvr>
    <a:masterClrMapping/>
  </p:clrMapOvr>
  <mc:AlternateContent xmlns:mc="http://schemas.openxmlformats.org/markup-compatibility/2006">
    <mc:Choice xmlns="" xmlns:p14="http://schemas.microsoft.com/office/powerpoint/2010/main" Requires="p14">
      <p:transition>
        <p14:prism isInverted="1"/>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CosineVTI">
  <a:themeElements>
    <a:clrScheme name="Custom 133">
      <a:dk1>
        <a:sysClr val="windowText" lastClr="000000"/>
      </a:dk1>
      <a:lt1>
        <a:sysClr val="window" lastClr="FFFFFF"/>
      </a:lt1>
      <a:dk2>
        <a:srgbClr val="2A2735"/>
      </a:dk2>
      <a:lt2>
        <a:srgbClr val="EEEEEE"/>
      </a:lt2>
      <a:accent1>
        <a:srgbClr val="1EBE9B"/>
      </a:accent1>
      <a:accent2>
        <a:srgbClr val="8F99BB"/>
      </a:accent2>
      <a:accent3>
        <a:srgbClr val="FD8686"/>
      </a:accent3>
      <a:accent4>
        <a:srgbClr val="A3A3C1"/>
      </a:accent4>
      <a:accent5>
        <a:srgbClr val="7162FE"/>
      </a:accent5>
      <a:accent6>
        <a:srgbClr val="E76445"/>
      </a:accent6>
      <a:hlink>
        <a:srgbClr val="EF08F7"/>
      </a:hlink>
      <a:folHlink>
        <a:srgbClr val="8477FE"/>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63</Words>
  <Application>Microsoft Office PowerPoint</Application>
  <PresentationFormat>Niestandardowy</PresentationFormat>
  <Paragraphs>24</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CosineVTI</vt:lpstr>
      <vt:lpstr>Skąd wzięły nazwy polskich miejscowości?</vt:lpstr>
      <vt:lpstr> Mielec</vt:lpstr>
      <vt:lpstr>Kalisz</vt:lpstr>
      <vt:lpstr>Białystok</vt:lpstr>
      <vt:lpstr>Poznań </vt:lpstr>
      <vt:lpstr>Łódź</vt:lpstr>
      <vt:lpstr>Toruń</vt:lpstr>
      <vt:lpstr>Rzeszów</vt:lpstr>
      <vt:lpstr>Slajd 9</vt:lpstr>
      <vt:lpstr>Lublin</vt:lpstr>
      <vt:lpstr>Częstochowa</vt:lpstr>
      <vt:lpstr>Koniec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User</dc:creator>
  <cp:lastModifiedBy>User</cp:lastModifiedBy>
  <cp:revision>95</cp:revision>
  <dcterms:created xsi:type="dcterms:W3CDTF">2022-02-22T16:46:00Z</dcterms:created>
  <dcterms:modified xsi:type="dcterms:W3CDTF">2022-03-08T20:15:25Z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9B6E83B3354E47BC9DA24FA2E0528666</vt:lpwstr>
  </property>
  <property fmtid="{D5CDD505-2E9C-101B-9397-08002B2CF9AE}" pid="3" name="KSOProductBuildVer">
    <vt:lpwstr>1045-11.2.0.10463</vt:lpwstr>
  </property>
</Properties>
</file>