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4" r:id="rId9"/>
    <p:sldId id="265" r:id="rId10"/>
    <p:sldId id="266" r:id="rId11"/>
    <p:sldId id="268" r:id="rId12"/>
    <p:sldId id="267" r:id="rId1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4809F6-2742-4C90-B487-6F6DC4E00610}" type="datetimeFigureOut">
              <a:rPr lang="pl-PL" smtClean="0"/>
              <a:pPr/>
              <a:t>2022-02-26</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6598B9-672D-4F56-A5E4-EFEFCEB3EF45}"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2361D92-42F4-4D3F-82AD-04DF1D00F3D2}" type="datetimeFigureOut">
              <a:rPr lang="pl-PL" smtClean="0"/>
              <a:pPr/>
              <a:t>2022-02-26</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1781A92-BF8D-4A98-910F-9C3ECC4E2D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B2361D92-42F4-4D3F-82AD-04DF1D00F3D2}" type="datetimeFigureOut">
              <a:rPr lang="pl-PL" smtClean="0"/>
              <a:pPr/>
              <a:t>2022-02-26</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61781A92-BF8D-4A98-910F-9C3ECC4E2D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B2361D92-42F4-4D3F-82AD-04DF1D00F3D2}" type="datetimeFigureOut">
              <a:rPr lang="pl-PL" smtClean="0"/>
              <a:pPr/>
              <a:t>2022-02-26</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1781A92-BF8D-4A98-910F-9C3ECC4E2D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B2361D92-42F4-4D3F-82AD-04DF1D00F3D2}" type="datetimeFigureOut">
              <a:rPr lang="pl-PL" smtClean="0"/>
              <a:pPr/>
              <a:t>2022-02-26</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61781A92-BF8D-4A98-910F-9C3ECC4E2D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2361D92-42F4-4D3F-82AD-04DF1D00F3D2}" type="datetimeFigureOut">
              <a:rPr lang="pl-PL" smtClean="0"/>
              <a:pPr/>
              <a:t>2022-02-26</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61781A92-BF8D-4A98-910F-9C3ECC4E2D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B2361D92-42F4-4D3F-82AD-04DF1D00F3D2}" type="datetimeFigureOut">
              <a:rPr lang="pl-PL" smtClean="0"/>
              <a:pPr/>
              <a:t>2022-02-26</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61781A92-BF8D-4A98-910F-9C3ECC4E2D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B2361D92-42F4-4D3F-82AD-04DF1D00F3D2}" type="datetimeFigureOut">
              <a:rPr lang="pl-PL" smtClean="0"/>
              <a:pPr/>
              <a:t>2022-02-26</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61781A92-BF8D-4A98-910F-9C3ECC4E2D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B2361D92-42F4-4D3F-82AD-04DF1D00F3D2}" type="datetimeFigureOut">
              <a:rPr lang="pl-PL" smtClean="0"/>
              <a:pPr/>
              <a:t>2022-02-26</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61781A92-BF8D-4A98-910F-9C3ECC4E2D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B2361D92-42F4-4D3F-82AD-04DF1D00F3D2}" type="datetimeFigureOut">
              <a:rPr lang="pl-PL" smtClean="0"/>
              <a:pPr/>
              <a:t>2022-02-26</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61781A92-BF8D-4A98-910F-9C3ECC4E2D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B2361D92-42F4-4D3F-82AD-04DF1D00F3D2}" type="datetimeFigureOut">
              <a:rPr lang="pl-PL" smtClean="0"/>
              <a:pPr/>
              <a:t>2022-02-26</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61781A92-BF8D-4A98-910F-9C3ECC4E2D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B2361D92-42F4-4D3F-82AD-04DF1D00F3D2}" type="datetimeFigureOut">
              <a:rPr lang="pl-PL" smtClean="0"/>
              <a:pPr/>
              <a:t>2022-02-26</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61781A92-BF8D-4A98-910F-9C3ECC4E2DC6}"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2361D92-42F4-4D3F-82AD-04DF1D00F3D2}" type="datetimeFigureOut">
              <a:rPr lang="pl-PL" smtClean="0"/>
              <a:pPr/>
              <a:t>2022-02-26</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1781A92-BF8D-4A98-910F-9C3ECC4E2D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chor="ctr" anchorCtr="1"/>
          <a:lstStyle/>
          <a:p>
            <a:pPr algn="ctr"/>
            <a:r>
              <a:rPr lang="pl-PL" dirty="0" smtClean="0">
                <a:latin typeface="Times New Roman" pitchFamily="18" charset="0"/>
                <a:cs typeface="Times New Roman" pitchFamily="18" charset="0"/>
              </a:rPr>
              <a:t>Pochodzenie polskich nazwisk</a:t>
            </a:r>
            <a:endParaRPr lang="pl-PL" dirty="0">
              <a:latin typeface="Times New Roman" pitchFamily="18" charset="0"/>
              <a:cs typeface="Times New Roman" pitchFamily="18" charset="0"/>
            </a:endParaRPr>
          </a:p>
        </p:txBody>
      </p:sp>
      <p:sp>
        <p:nvSpPr>
          <p:cNvPr id="3" name="Podtytuł 2"/>
          <p:cNvSpPr>
            <a:spLocks noGrp="1"/>
          </p:cNvSpPr>
          <p:nvPr>
            <p:ph type="subTitle" idx="1"/>
          </p:nvPr>
        </p:nvSpPr>
        <p:spPr/>
        <p:txBody>
          <a:bodyPr anchor="ctr" anchorCtr="1"/>
          <a:lstStyle/>
          <a:p>
            <a:pPr algn="ctr"/>
            <a:r>
              <a:rPr lang="pl-PL" dirty="0" smtClean="0">
                <a:latin typeface="Times New Roman" pitchFamily="18" charset="0"/>
                <a:cs typeface="Times New Roman" pitchFamily="18" charset="0"/>
              </a:rPr>
              <a:t>Dawid Zimnoch 1ts2</a:t>
            </a:r>
            <a:endParaRPr lang="pl-PL"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8143900" cy="1571612"/>
          </a:xfrm>
        </p:spPr>
        <p:txBody>
          <a:bodyPr anchor="ctr" anchorCtr="1"/>
          <a:lstStyle/>
          <a:p>
            <a:pPr algn="ctr"/>
            <a:r>
              <a:rPr lang="pl-PL" dirty="0" smtClean="0">
                <a:latin typeface="Times New Roman" pitchFamily="18" charset="0"/>
                <a:cs typeface="Times New Roman" pitchFamily="18" charset="0"/>
              </a:rPr>
              <a:t>Pochodzenie mojego nazwiska </a:t>
            </a:r>
            <a:r>
              <a:rPr lang="pl-PL" dirty="0" err="1" smtClean="0">
                <a:latin typeface="Times New Roman" pitchFamily="18" charset="0"/>
                <a:cs typeface="Times New Roman" pitchFamily="18" charset="0"/>
              </a:rPr>
              <a:t>(zimnoc</a:t>
            </a:r>
            <a:r>
              <a:rPr lang="pl-PL" dirty="0" smtClean="0">
                <a:latin typeface="Times New Roman" pitchFamily="18" charset="0"/>
                <a:cs typeface="Times New Roman" pitchFamily="18" charset="0"/>
              </a:rPr>
              <a:t>h)</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a:xfrm>
            <a:off x="0" y="1609416"/>
            <a:ext cx="8143900" cy="5248584"/>
          </a:xfrm>
        </p:spPr>
        <p:txBody>
          <a:bodyPr/>
          <a:lstStyle/>
          <a:p>
            <a:r>
              <a:rPr lang="pl-PL" dirty="0" smtClean="0">
                <a:latin typeface="Times New Roman" pitchFamily="18" charset="0"/>
                <a:cs typeface="Times New Roman" pitchFamily="18" charset="0"/>
              </a:rPr>
              <a:t>W </a:t>
            </a:r>
            <a:r>
              <a:rPr lang="pl-PL" dirty="0" smtClean="0">
                <a:latin typeface="Times New Roman" pitchFamily="18" charset="0"/>
                <a:cs typeface="Times New Roman" pitchFamily="18" charset="0"/>
              </a:rPr>
              <a:t>P</a:t>
            </a:r>
            <a:r>
              <a:rPr lang="pl-PL" dirty="0" smtClean="0">
                <a:latin typeface="Times New Roman" pitchFamily="18" charset="0"/>
                <a:cs typeface="Times New Roman" pitchFamily="18" charset="0"/>
              </a:rPr>
              <a:t>olsce </a:t>
            </a:r>
            <a:r>
              <a:rPr lang="pl-PL" dirty="0" smtClean="0">
                <a:latin typeface="Times New Roman" pitchFamily="18" charset="0"/>
                <a:cs typeface="Times New Roman" pitchFamily="18" charset="0"/>
              </a:rPr>
              <a:t>występuje 1549 osób z tym nazwiskiem.</a:t>
            </a:r>
          </a:p>
          <a:p>
            <a:pPr>
              <a:buNone/>
            </a:pPr>
            <a:r>
              <a:rPr lang="pl-PL" dirty="0" smtClean="0">
                <a:latin typeface="Times New Roman" pitchFamily="18" charset="0"/>
                <a:cs typeface="Times New Roman" pitchFamily="18" charset="0"/>
              </a:rPr>
              <a:t>Źródło: https://nazwiska.net/nazwisko-zimnoch </a:t>
            </a:r>
          </a:p>
          <a:p>
            <a:r>
              <a:rPr lang="pl-PL" dirty="0" smtClean="0">
                <a:latin typeface="Times New Roman" pitchFamily="18" charset="0"/>
                <a:cs typeface="Times New Roman" pitchFamily="18" charset="0"/>
              </a:rPr>
              <a:t>Naszym herbem jest herb Ślepowron.</a:t>
            </a:r>
          </a:p>
          <a:p>
            <a:pPr>
              <a:buNone/>
            </a:pPr>
            <a:r>
              <a:rPr lang="pl-PL" dirty="0" smtClean="0">
                <a:latin typeface="Times New Roman" pitchFamily="18" charset="0"/>
                <a:cs typeface="Times New Roman" pitchFamily="18" charset="0"/>
              </a:rPr>
              <a:t>Jest to herb szlachecki z okresu panowania Piastów.</a:t>
            </a:r>
          </a:p>
          <a:p>
            <a:pPr>
              <a:buNone/>
            </a:pPr>
            <a:r>
              <a:rPr lang="pl-PL" dirty="0" smtClean="0">
                <a:latin typeface="Times New Roman" pitchFamily="18" charset="0"/>
                <a:cs typeface="Times New Roman" pitchFamily="18" charset="0"/>
              </a:rPr>
              <a:t>Najstarsza wzmianka o herbie pochodzi z 1352 r.</a:t>
            </a:r>
          </a:p>
          <a:p>
            <a:pPr>
              <a:buNone/>
            </a:pPr>
            <a:r>
              <a:rPr lang="pl-PL" dirty="0" smtClean="0">
                <a:latin typeface="Times New Roman" pitchFamily="18" charset="0"/>
                <a:cs typeface="Times New Roman" pitchFamily="18" charset="0"/>
              </a:rPr>
              <a:t>Źródło: https://pl.wikipedia.org/wiki/%C5%9Alepowron_(herb_szlachecki)  </a:t>
            </a:r>
          </a:p>
          <a:p>
            <a:pPr>
              <a:buNone/>
            </a:pPr>
            <a:r>
              <a:rPr lang="pl-PL" dirty="0" smtClean="0">
                <a:latin typeface="Times New Roman" pitchFamily="18" charset="0"/>
                <a:cs typeface="Times New Roman" pitchFamily="18" charset="0"/>
              </a:rPr>
              <a:t>Podobno nasza rodzina pochodzi ze szlachty zaściankowej.</a:t>
            </a:r>
          </a:p>
          <a:p>
            <a:pPr>
              <a:buNone/>
            </a:pPr>
            <a:r>
              <a:rPr lang="pl-PL" dirty="0" smtClean="0">
                <a:latin typeface="Times New Roman" pitchFamily="18" charset="0"/>
                <a:cs typeface="Times New Roman" pitchFamily="18" charset="0"/>
              </a:rPr>
              <a:t>Najstarsi z rodu przed 1500 roku strzegli drogi zimowej </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do </a:t>
            </a:r>
            <a:r>
              <a:rPr lang="pl-PL" dirty="0" smtClean="0">
                <a:latin typeface="Times New Roman" pitchFamily="18" charset="0"/>
                <a:cs typeface="Times New Roman" pitchFamily="18" charset="0"/>
              </a:rPr>
              <a:t>zamku w Surażu </a:t>
            </a:r>
            <a:r>
              <a:rPr lang="pl-PL" dirty="0" smtClean="0">
                <a:latin typeface="Times New Roman" pitchFamily="18" charset="0"/>
                <a:cs typeface="Times New Roman" pitchFamily="18" charset="0"/>
              </a:rPr>
              <a:t>i skąd takie nazwisko</a:t>
            </a:r>
            <a:r>
              <a:rPr lang="pl-PL" dirty="0" smtClean="0">
                <a:latin typeface="Times New Roman" pitchFamily="18" charset="0"/>
                <a:cs typeface="Times New Roman" pitchFamily="18" charset="0"/>
              </a:rPr>
              <a:t>.</a:t>
            </a:r>
          </a:p>
          <a:p>
            <a:pPr>
              <a:buNone/>
            </a:pPr>
            <a:endParaRPr lang="pl-PL" dirty="0" smtClean="0">
              <a:latin typeface="Times New Roman" pitchFamily="18" charset="0"/>
              <a:cs typeface="Times New Roman" pitchFamily="18" charset="0"/>
            </a:endParaRPr>
          </a:p>
          <a:p>
            <a:pPr>
              <a:buNone/>
            </a:pPr>
            <a:endParaRPr lang="pl-PL" dirty="0" smtClean="0">
              <a:latin typeface="Times New Roman" pitchFamily="18" charset="0"/>
              <a:cs typeface="Times New Roman" pitchFamily="18" charset="0"/>
            </a:endParaRPr>
          </a:p>
          <a:p>
            <a:pPr>
              <a:buNone/>
            </a:pPr>
            <a:endParaRPr lang="pl-PL" dirty="0" smtClean="0">
              <a:latin typeface="Times New Roman" pitchFamily="18" charset="0"/>
              <a:cs typeface="Times New Roman" pitchFamily="18" charset="0"/>
            </a:endParaRPr>
          </a:p>
          <a:p>
            <a:pPr>
              <a:buNone/>
            </a:pPr>
            <a:endParaRPr lang="pl-PL" dirty="0" smtClean="0"/>
          </a:p>
          <a:p>
            <a:pPr>
              <a:buNone/>
            </a:pPr>
            <a:endParaRPr lang="pl-PL" dirty="0" smtClean="0">
              <a:latin typeface="Times New Roman" pitchFamily="18" charset="0"/>
              <a:cs typeface="Times New Roman" pitchFamily="18" charset="0"/>
            </a:endParaRPr>
          </a:p>
          <a:p>
            <a:pPr>
              <a:buNone/>
            </a:pPr>
            <a:endParaRPr lang="pl-PL" dirty="0" smtClean="0">
              <a:latin typeface="Times New Roman" pitchFamily="18" charset="0"/>
              <a:cs typeface="Times New Roman" pitchFamily="18" charset="0"/>
            </a:endParaRPr>
          </a:p>
          <a:p>
            <a:pPr>
              <a:buNone/>
            </a:pPr>
            <a:endParaRPr lang="pl-PL"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8143900" cy="1643050"/>
          </a:xfrm>
        </p:spPr>
        <p:txBody>
          <a:bodyPr anchor="ctr" anchorCtr="1"/>
          <a:lstStyle/>
          <a:p>
            <a:pPr algn="ctr"/>
            <a:r>
              <a:rPr lang="pl-PL" dirty="0" smtClean="0">
                <a:latin typeface="Times New Roman" pitchFamily="18" charset="0"/>
                <a:cs typeface="Times New Roman" pitchFamily="18" charset="0"/>
              </a:rPr>
              <a:t>c.d. Pochodzenie </a:t>
            </a:r>
            <a:r>
              <a:rPr lang="pl-PL" dirty="0" smtClean="0">
                <a:latin typeface="Times New Roman" pitchFamily="18" charset="0"/>
                <a:cs typeface="Times New Roman" pitchFamily="18" charset="0"/>
              </a:rPr>
              <a:t>mojego nazwiska </a:t>
            </a:r>
            <a:r>
              <a:rPr lang="pl-PL" dirty="0" err="1" smtClean="0">
                <a:latin typeface="Times New Roman" pitchFamily="18" charset="0"/>
                <a:cs typeface="Times New Roman" pitchFamily="18" charset="0"/>
              </a:rPr>
              <a:t>(zimnoc</a:t>
            </a:r>
            <a:r>
              <a:rPr lang="pl-PL" dirty="0" smtClean="0">
                <a:latin typeface="Times New Roman" pitchFamily="18" charset="0"/>
                <a:cs typeface="Times New Roman" pitchFamily="18" charset="0"/>
              </a:rPr>
              <a:t>h)</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a:xfrm>
            <a:off x="0" y="1609416"/>
            <a:ext cx="8143900" cy="5248584"/>
          </a:xfrm>
        </p:spPr>
        <p:txBody>
          <a:bodyPr/>
          <a:lstStyle/>
          <a:p>
            <a:r>
              <a:rPr lang="pl-PL" dirty="0" smtClean="0">
                <a:latin typeface="Times New Roman" pitchFamily="18" charset="0"/>
                <a:cs typeface="Times New Roman" pitchFamily="18" charset="0"/>
              </a:rPr>
              <a:t>Nasze zawołanie brzmiało „</a:t>
            </a:r>
            <a:r>
              <a:rPr lang="pl-PL" dirty="0" err="1" smtClean="0">
                <a:latin typeface="Times New Roman" pitchFamily="18" charset="0"/>
                <a:cs typeface="Times New Roman" pitchFamily="18" charset="0"/>
              </a:rPr>
              <a:t>Taradudy</a:t>
            </a:r>
            <a:r>
              <a:rPr lang="pl-PL" dirty="0" smtClean="0">
                <a:latin typeface="Times New Roman" pitchFamily="18" charset="0"/>
                <a:cs typeface="Times New Roman" pitchFamily="18" charset="0"/>
              </a:rPr>
              <a:t>”.</a:t>
            </a:r>
          </a:p>
          <a:p>
            <a:r>
              <a:rPr lang="pl-PL" dirty="0" smtClean="0">
                <a:latin typeface="Times New Roman" pitchFamily="18" charset="0"/>
                <a:cs typeface="Times New Roman" pitchFamily="18" charset="0"/>
              </a:rPr>
              <a:t>Gałąź genealogiczna zaczyna się od dziadka Piotra, który w 1942 zmarł na Syberii w wieku 72 lat.</a:t>
            </a:r>
          </a:p>
          <a:p>
            <a:pPr>
              <a:buNone/>
            </a:pPr>
            <a:r>
              <a:rPr lang="pl-PL" dirty="0" smtClean="0">
                <a:latin typeface="Times New Roman" pitchFamily="18" charset="0"/>
                <a:cs typeface="Times New Roman" pitchFamily="18" charset="0"/>
              </a:rPr>
              <a:t>Źródło: https://gs24.pl/</a:t>
            </a:r>
            <a:r>
              <a:rPr lang="pl-PL" dirty="0" err="1" smtClean="0">
                <a:latin typeface="Times New Roman" pitchFamily="18" charset="0"/>
                <a:cs typeface="Times New Roman" pitchFamily="18" charset="0"/>
              </a:rPr>
              <a:t>zjechaly-taradudy</a:t>
            </a:r>
            <a:r>
              <a:rPr lang="pl-PL" dirty="0" smtClean="0">
                <a:latin typeface="Times New Roman" pitchFamily="18" charset="0"/>
                <a:cs typeface="Times New Roman" pitchFamily="18" charset="0"/>
              </a:rPr>
              <a:t>/ar/5260730</a:t>
            </a:r>
            <a:endParaRPr lang="pl-PL" dirty="0">
              <a:latin typeface="Times New Roman" pitchFamily="18" charset="0"/>
              <a:cs typeface="Times New Roman" pitchFamily="18" charset="0"/>
            </a:endParaRPr>
          </a:p>
        </p:txBody>
      </p:sp>
      <p:pic>
        <p:nvPicPr>
          <p:cNvPr id="4" name="Obraz 3" descr="GrafŚlep.png"/>
          <p:cNvPicPr>
            <a:picLocks noChangeAspect="1"/>
          </p:cNvPicPr>
          <p:nvPr/>
        </p:nvPicPr>
        <p:blipFill>
          <a:blip r:embed="rId2" cstate="print"/>
          <a:stretch>
            <a:fillRect/>
          </a:stretch>
        </p:blipFill>
        <p:spPr>
          <a:xfrm>
            <a:off x="214282" y="3472938"/>
            <a:ext cx="2514618" cy="3385062"/>
          </a:xfrm>
          <a:prstGeom prst="rect">
            <a:avLst/>
          </a:prstGeom>
        </p:spPr>
      </p:pic>
      <p:pic>
        <p:nvPicPr>
          <p:cNvPr id="5" name="Obraz 4" descr="GrafZimn.jpg"/>
          <p:cNvPicPr>
            <a:picLocks noChangeAspect="1"/>
          </p:cNvPicPr>
          <p:nvPr/>
        </p:nvPicPr>
        <p:blipFill>
          <a:blip r:embed="rId3" cstate="print"/>
          <a:stretch>
            <a:fillRect/>
          </a:stretch>
        </p:blipFill>
        <p:spPr>
          <a:xfrm>
            <a:off x="3286116" y="3483203"/>
            <a:ext cx="2193618" cy="3374797"/>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chor="ctr" anchorCtr="1"/>
          <a:lstStyle/>
          <a:p>
            <a:r>
              <a:rPr lang="pl-PL" dirty="0" smtClean="0">
                <a:latin typeface="Times New Roman" pitchFamily="18" charset="0"/>
                <a:cs typeface="Times New Roman" pitchFamily="18" charset="0"/>
              </a:rPr>
              <a:t>Dziękuję za uwagę</a:t>
            </a:r>
            <a:endParaRPr lang="pl-PL" dirty="0">
              <a:latin typeface="Times New Roman" pitchFamily="18" charset="0"/>
              <a:cs typeface="Times New Roman" pitchFamily="18" charset="0"/>
            </a:endParaRPr>
          </a:p>
        </p:txBody>
      </p:sp>
      <p:sp>
        <p:nvSpPr>
          <p:cNvPr id="4" name="Podtytuł 3"/>
          <p:cNvSpPr>
            <a:spLocks noGrp="1"/>
          </p:cNvSpPr>
          <p:nvPr>
            <p:ph type="subTitle" idx="1"/>
          </p:nvPr>
        </p:nvSpPr>
        <p:spPr/>
        <p:txBody>
          <a:bodyPr anchor="ctr" anchorCtr="1"/>
          <a:lstStyle/>
          <a:p>
            <a:endParaRPr lang="pl-PL"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8143900" cy="1571612"/>
          </a:xfrm>
        </p:spPr>
        <p:txBody>
          <a:bodyPr anchor="ctr" anchorCtr="1"/>
          <a:lstStyle/>
          <a:p>
            <a:r>
              <a:rPr lang="pl-PL" dirty="0" smtClean="0">
                <a:latin typeface="Times New Roman" pitchFamily="18" charset="0"/>
                <a:cs typeface="Times New Roman" pitchFamily="18" charset="0"/>
              </a:rPr>
              <a:t>Kilka słów o temacie</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a:xfrm>
            <a:off x="0" y="1609416"/>
            <a:ext cx="8143900" cy="5248584"/>
          </a:xfrm>
        </p:spPr>
        <p:txBody>
          <a:bodyPr>
            <a:normAutofit fontScale="92500" lnSpcReduction="10000"/>
          </a:bodyPr>
          <a:lstStyle/>
          <a:p>
            <a:pPr algn="just"/>
            <a:r>
              <a:rPr lang="pl-PL" b="1" dirty="0" smtClean="0">
                <a:latin typeface="Times New Roman" pitchFamily="18" charset="0"/>
                <a:cs typeface="Times New Roman" pitchFamily="18" charset="0"/>
              </a:rPr>
              <a:t>Polskie nazwiska</a:t>
            </a:r>
            <a:r>
              <a:rPr lang="pl-PL" dirty="0" smtClean="0">
                <a:latin typeface="Times New Roman" pitchFamily="18" charset="0"/>
                <a:cs typeface="Times New Roman" pitchFamily="18" charset="0"/>
              </a:rPr>
              <a:t> są zjawiskiem historycznie późnym, ponieważ powstały dopiero przy końcówce średniowiecza. Początkowo objęły szlachtę i stopniowo rozprzestrzeniły się na mieszczaństwo i chłopstwo. W okresie staropolskim posiadanie nazwiska regulowało prawo zwyczajowe, dopiero państwa zaborcze wprowadziły pierwsze akty prawne wprowadzając m.in. obowiązek posiadania nazwiska dla wszystkich grup społecznych, dotychczas bowiem zwyczaj ten nie przyjął się wśród Żydów. Badacze od wielu lat starali się zdefiniować nazwisko jako odrębną jednostkę językową </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i </a:t>
            </a:r>
            <a:r>
              <a:rPr lang="pl-PL" dirty="0" smtClean="0">
                <a:latin typeface="Times New Roman" pitchFamily="18" charset="0"/>
                <a:cs typeface="Times New Roman" pitchFamily="18" charset="0"/>
              </a:rPr>
              <a:t>historyczną (prawną). W wyniku ich ustaleń można przyjąć, że jest to jednostka obowiązkowa, dziedziczna i niezmienna </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w </a:t>
            </a:r>
            <a:r>
              <a:rPr lang="pl-PL" dirty="0" smtClean="0">
                <a:latin typeface="Times New Roman" pitchFamily="18" charset="0"/>
                <a:cs typeface="Times New Roman" pitchFamily="18" charset="0"/>
              </a:rPr>
              <a:t>swojej formie. Nazwisko na ziemiach polskich funkcjonuje na podstawie prawa stanowionego od XIX wieku.</a:t>
            </a:r>
          </a:p>
          <a:p>
            <a:r>
              <a:rPr lang="pl-PL" dirty="0" smtClean="0">
                <a:latin typeface="Times New Roman" pitchFamily="18" charset="0"/>
                <a:cs typeface="Times New Roman" pitchFamily="18" charset="0"/>
              </a:rPr>
              <a:t>Źródło: https://pl.wikipedia.org/wiki/Polskie_nazwiska</a:t>
            </a:r>
            <a:endParaRPr lang="pl-PL"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8143900" cy="1571612"/>
          </a:xfrm>
        </p:spPr>
        <p:txBody>
          <a:bodyPr anchor="ctr" anchorCtr="1"/>
          <a:lstStyle/>
          <a:p>
            <a:pPr algn="ctr"/>
            <a:r>
              <a:rPr lang="pl-PL" dirty="0" smtClean="0">
                <a:latin typeface="Times New Roman" pitchFamily="18" charset="0"/>
                <a:cs typeface="Times New Roman" pitchFamily="18" charset="0"/>
              </a:rPr>
              <a:t>Nazwiska zakończone na       -</a:t>
            </a:r>
            <a:r>
              <a:rPr lang="pl-PL" dirty="0" err="1" smtClean="0">
                <a:latin typeface="Times New Roman" pitchFamily="18" charset="0"/>
                <a:cs typeface="Times New Roman" pitchFamily="18" charset="0"/>
              </a:rPr>
              <a:t>ski</a:t>
            </a:r>
            <a:r>
              <a:rPr lang="pl-PL" dirty="0" smtClean="0">
                <a:latin typeface="Times New Roman" pitchFamily="18" charset="0"/>
                <a:cs typeface="Times New Roman" pitchFamily="18" charset="0"/>
              </a:rPr>
              <a:t>; -</a:t>
            </a:r>
            <a:r>
              <a:rPr lang="pl-PL" dirty="0" err="1" smtClean="0">
                <a:latin typeface="Times New Roman" pitchFamily="18" charset="0"/>
                <a:cs typeface="Times New Roman" pitchFamily="18" charset="0"/>
              </a:rPr>
              <a:t>cki</a:t>
            </a:r>
            <a:r>
              <a:rPr lang="pl-PL" dirty="0" smtClean="0">
                <a:latin typeface="Times New Roman" pitchFamily="18" charset="0"/>
                <a:cs typeface="Times New Roman" pitchFamily="18" charset="0"/>
              </a:rPr>
              <a:t>; -</a:t>
            </a:r>
            <a:r>
              <a:rPr lang="pl-PL" dirty="0" err="1" smtClean="0">
                <a:latin typeface="Times New Roman" pitchFamily="18" charset="0"/>
                <a:cs typeface="Times New Roman" pitchFamily="18" charset="0"/>
              </a:rPr>
              <a:t>dzki</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a:xfrm>
            <a:off x="0" y="1609416"/>
            <a:ext cx="8143900" cy="5248584"/>
          </a:xfrm>
        </p:spPr>
        <p:txBody>
          <a:bodyPr/>
          <a:lstStyle/>
          <a:p>
            <a:pPr algn="just"/>
            <a:r>
              <a:rPr lang="pl-PL" b="1" dirty="0" smtClean="0">
                <a:latin typeface="Times New Roman" pitchFamily="18" charset="0"/>
                <a:cs typeface="Times New Roman" pitchFamily="18" charset="0"/>
              </a:rPr>
              <a:t>-</a:t>
            </a:r>
            <a:r>
              <a:rPr lang="pl-PL" b="1" dirty="0" err="1" smtClean="0">
                <a:latin typeface="Times New Roman" pitchFamily="18" charset="0"/>
                <a:cs typeface="Times New Roman" pitchFamily="18" charset="0"/>
              </a:rPr>
              <a:t>ski</a:t>
            </a:r>
            <a:r>
              <a:rPr lang="pl-PL" dirty="0" smtClean="0">
                <a:latin typeface="Times New Roman" pitchFamily="18" charset="0"/>
                <a:cs typeface="Times New Roman" pitchFamily="18" charset="0"/>
              </a:rPr>
              <a:t> –jest to końcówka odmiejscowych nazwisk. </a:t>
            </a:r>
            <a:r>
              <a:rPr lang="pl-PL" dirty="0" smtClean="0">
                <a:latin typeface="Times New Roman" pitchFamily="18" charset="0"/>
                <a:cs typeface="Times New Roman" pitchFamily="18" charset="0"/>
              </a:rPr>
              <a:t>Wraz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z </a:t>
            </a:r>
            <a:r>
              <a:rPr lang="pl-PL" dirty="0" smtClean="0">
                <a:latin typeface="Times New Roman" pitchFamily="18" charset="0"/>
                <a:cs typeface="Times New Roman" pitchFamily="18" charset="0"/>
              </a:rPr>
              <a:t>końcówkami</a:t>
            </a:r>
            <a:r>
              <a:rPr lang="pl-PL" b="1" i="1" dirty="0" smtClean="0">
                <a:latin typeface="Times New Roman" pitchFamily="18" charset="0"/>
                <a:cs typeface="Times New Roman" pitchFamily="18" charset="0"/>
              </a:rPr>
              <a:t> -</a:t>
            </a:r>
            <a:r>
              <a:rPr lang="pl-PL" b="1" i="1" dirty="0" err="1" smtClean="0">
                <a:latin typeface="Times New Roman" pitchFamily="18" charset="0"/>
                <a:cs typeface="Times New Roman" pitchFamily="18" charset="0"/>
              </a:rPr>
              <a:t>cki</a:t>
            </a:r>
            <a:r>
              <a:rPr lang="pl-PL" dirty="0" smtClean="0">
                <a:latin typeface="Times New Roman" pitchFamily="18" charset="0"/>
                <a:cs typeface="Times New Roman" pitchFamily="18" charset="0"/>
              </a:rPr>
              <a:t> i </a:t>
            </a:r>
            <a:r>
              <a:rPr lang="pl-PL" b="1" i="1" dirty="0" smtClean="0">
                <a:latin typeface="Times New Roman" pitchFamily="18" charset="0"/>
                <a:cs typeface="Times New Roman" pitchFamily="18" charset="0"/>
              </a:rPr>
              <a:t>-</a:t>
            </a:r>
            <a:r>
              <a:rPr lang="pl-PL" b="1" i="1" dirty="0" err="1" smtClean="0">
                <a:latin typeface="Times New Roman" pitchFamily="18" charset="0"/>
                <a:cs typeface="Times New Roman" pitchFamily="18" charset="0"/>
              </a:rPr>
              <a:t>dzki</a:t>
            </a:r>
            <a:r>
              <a:rPr lang="pl-PL"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była </a:t>
            </a:r>
            <a:r>
              <a:rPr lang="pl-PL" dirty="0" smtClean="0">
                <a:latin typeface="Times New Roman" pitchFamily="18" charset="0"/>
                <a:cs typeface="Times New Roman" pitchFamily="18" charset="0"/>
              </a:rPr>
              <a:t>charakterystyczną końcówką dla szlacheckich nazwisk polskiego pochodzenia, które związane były z posiadaną własnością – najczęściej rodowych miast lub wsi. Nazwiska tego typu były odpowiednikiem zwrotów tytularnych występujących w szlacheckich nazwiskach za granicą  jak we Francji </a:t>
            </a:r>
            <a:r>
              <a:rPr lang="pl-PL" i="1" dirty="0" smtClean="0">
                <a:latin typeface="Times New Roman" pitchFamily="18" charset="0"/>
                <a:cs typeface="Times New Roman" pitchFamily="18" charset="0"/>
              </a:rPr>
              <a:t>de</a:t>
            </a:r>
            <a:r>
              <a:rPr lang="pl-PL" dirty="0" smtClean="0">
                <a:latin typeface="Times New Roman" pitchFamily="18" charset="0"/>
                <a:cs typeface="Times New Roman" pitchFamily="18" charset="0"/>
              </a:rPr>
              <a:t> czy w Niemczech </a:t>
            </a:r>
            <a:r>
              <a:rPr lang="pl-PL" i="1" dirty="0" smtClean="0">
                <a:latin typeface="Times New Roman" pitchFamily="18" charset="0"/>
                <a:cs typeface="Times New Roman" pitchFamily="18" charset="0"/>
              </a:rPr>
              <a:t>von</a:t>
            </a:r>
            <a:r>
              <a:rPr lang="pl-PL" dirty="0" smtClean="0">
                <a:latin typeface="Times New Roman" pitchFamily="18" charset="0"/>
                <a:cs typeface="Times New Roman" pitchFamily="18" charset="0"/>
              </a:rPr>
              <a:t>.</a:t>
            </a:r>
          </a:p>
          <a:p>
            <a:r>
              <a:rPr lang="pl-PL" dirty="0" smtClean="0">
                <a:latin typeface="Times New Roman" pitchFamily="18" charset="0"/>
                <a:cs typeface="Times New Roman" pitchFamily="18" charset="0"/>
              </a:rPr>
              <a:t> Źródło: https://pl.wikipedia.org/wiki/-ski_(nazwisko)</a:t>
            </a:r>
          </a:p>
          <a:p>
            <a:pPr>
              <a:buNone/>
            </a:pPr>
            <a:endParaRPr lang="pl-PL"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8143900" cy="1571612"/>
          </a:xfrm>
        </p:spPr>
        <p:txBody>
          <a:bodyPr anchor="ctr" anchorCtr="1"/>
          <a:lstStyle/>
          <a:p>
            <a:pPr algn="ctr"/>
            <a:r>
              <a:rPr lang="pl-PL" dirty="0" smtClean="0">
                <a:latin typeface="Times New Roman" pitchFamily="18" charset="0"/>
                <a:cs typeface="Times New Roman" pitchFamily="18" charset="0"/>
              </a:rPr>
              <a:t>Nazwiska zakończone na       -</a:t>
            </a:r>
            <a:r>
              <a:rPr lang="pl-PL" dirty="0" err="1" smtClean="0">
                <a:latin typeface="Times New Roman" pitchFamily="18" charset="0"/>
                <a:cs typeface="Times New Roman" pitchFamily="18" charset="0"/>
              </a:rPr>
              <a:t>icz</a:t>
            </a:r>
            <a:r>
              <a:rPr lang="pl-PL" dirty="0" smtClean="0">
                <a:latin typeface="Times New Roman" pitchFamily="18" charset="0"/>
                <a:cs typeface="Times New Roman" pitchFamily="18" charset="0"/>
              </a:rPr>
              <a:t>; -</a:t>
            </a:r>
            <a:r>
              <a:rPr lang="pl-PL" dirty="0" err="1" smtClean="0">
                <a:latin typeface="Times New Roman" pitchFamily="18" charset="0"/>
                <a:cs typeface="Times New Roman" pitchFamily="18" charset="0"/>
              </a:rPr>
              <a:t>ic</a:t>
            </a:r>
            <a:endParaRPr lang="pl-PL" b="0" dirty="0">
              <a:latin typeface="Times New Roman" pitchFamily="18" charset="0"/>
              <a:cs typeface="Times New Roman" pitchFamily="18" charset="0"/>
            </a:endParaRPr>
          </a:p>
        </p:txBody>
      </p:sp>
      <p:sp>
        <p:nvSpPr>
          <p:cNvPr id="3" name="Symbol zastępczy zawartości 2"/>
          <p:cNvSpPr>
            <a:spLocks noGrp="1"/>
          </p:cNvSpPr>
          <p:nvPr>
            <p:ph idx="1"/>
          </p:nvPr>
        </p:nvSpPr>
        <p:spPr>
          <a:xfrm>
            <a:off x="0" y="1609416"/>
            <a:ext cx="8143900" cy="5248584"/>
          </a:xfrm>
        </p:spPr>
        <p:txBody>
          <a:bodyPr anchor="t" anchorCtr="0"/>
          <a:lstStyle/>
          <a:p>
            <a:pPr algn="just"/>
            <a:r>
              <a:rPr lang="pl-PL" dirty="0" smtClean="0">
                <a:latin typeface="Times New Roman" pitchFamily="18" charset="0"/>
                <a:cs typeface="Times New Roman" pitchFamily="18" charset="0"/>
              </a:rPr>
              <a:t>Śladem dawnych </a:t>
            </a:r>
            <a:r>
              <a:rPr lang="pl-PL" dirty="0" smtClean="0">
                <a:latin typeface="Times New Roman" pitchFamily="18" charset="0"/>
                <a:cs typeface="Times New Roman" pitchFamily="18" charset="0"/>
              </a:rPr>
              <a:t>patronimików(nazwisko utworzone na podstawie imienia ojca) w Polsce </a:t>
            </a:r>
            <a:r>
              <a:rPr lang="pl-PL" dirty="0" smtClean="0">
                <a:latin typeface="Times New Roman" pitchFamily="18" charset="0"/>
                <a:cs typeface="Times New Roman" pitchFamily="18" charset="0"/>
              </a:rPr>
              <a:t>są nazwiska </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z </a:t>
            </a:r>
            <a:r>
              <a:rPr lang="pl-PL" dirty="0" smtClean="0">
                <a:latin typeface="Times New Roman" pitchFamily="18" charset="0"/>
                <a:cs typeface="Times New Roman" pitchFamily="18" charset="0"/>
              </a:rPr>
              <a:t>końcówką </a:t>
            </a:r>
            <a:r>
              <a:rPr lang="pl-PL" b="1" i="1" dirty="0" smtClean="0">
                <a:latin typeface="Times New Roman" pitchFamily="18" charset="0"/>
                <a:cs typeface="Times New Roman" pitchFamily="18" charset="0"/>
              </a:rPr>
              <a:t>-</a:t>
            </a:r>
            <a:r>
              <a:rPr lang="pl-PL" b="1" i="1" dirty="0" err="1" smtClean="0">
                <a:latin typeface="Times New Roman" pitchFamily="18" charset="0"/>
                <a:cs typeface="Times New Roman" pitchFamily="18" charset="0"/>
              </a:rPr>
              <a:t>ic</a:t>
            </a:r>
            <a:r>
              <a:rPr lang="pl-PL" dirty="0" smtClean="0">
                <a:latin typeface="Times New Roman" pitchFamily="18" charset="0"/>
                <a:cs typeface="Times New Roman" pitchFamily="18" charset="0"/>
              </a:rPr>
              <a:t> lub</a:t>
            </a:r>
            <a:r>
              <a:rPr lang="pl-PL" i="1" dirty="0" smtClean="0">
                <a:latin typeface="Times New Roman" pitchFamily="18" charset="0"/>
                <a:cs typeface="Times New Roman" pitchFamily="18" charset="0"/>
              </a:rPr>
              <a:t> </a:t>
            </a:r>
            <a:r>
              <a:rPr lang="pl-PL" b="1" i="1" dirty="0" smtClean="0">
                <a:latin typeface="Times New Roman" pitchFamily="18" charset="0"/>
                <a:cs typeface="Times New Roman" pitchFamily="18" charset="0"/>
              </a:rPr>
              <a:t>-</a:t>
            </a:r>
            <a:r>
              <a:rPr lang="pl-PL" b="1" i="1" dirty="0" err="1" smtClean="0">
                <a:latin typeface="Times New Roman" pitchFamily="18" charset="0"/>
                <a:cs typeface="Times New Roman" pitchFamily="18" charset="0"/>
              </a:rPr>
              <a:t>icz</a:t>
            </a:r>
            <a:r>
              <a:rPr lang="pl-PL" dirty="0" smtClean="0">
                <a:latin typeface="Times New Roman" pitchFamily="18" charset="0"/>
                <a:cs typeface="Times New Roman" pitchFamily="18" charset="0"/>
              </a:rPr>
              <a:t> np. Piotrow</a:t>
            </a:r>
            <a:r>
              <a:rPr lang="pl-PL" b="1" i="1" dirty="0" smtClean="0">
                <a:latin typeface="Times New Roman" pitchFamily="18" charset="0"/>
                <a:cs typeface="Times New Roman" pitchFamily="18" charset="0"/>
              </a:rPr>
              <a:t>icz</a:t>
            </a:r>
            <a:r>
              <a:rPr lang="pl-PL" dirty="0" smtClean="0">
                <a:latin typeface="Times New Roman" pitchFamily="18" charset="0"/>
                <a:cs typeface="Times New Roman" pitchFamily="18" charset="0"/>
              </a:rPr>
              <a:t>, Markiew</a:t>
            </a:r>
            <a:r>
              <a:rPr lang="pl-PL" b="1" i="1" dirty="0" smtClean="0">
                <a:latin typeface="Times New Roman" pitchFamily="18" charset="0"/>
                <a:cs typeface="Times New Roman" pitchFamily="18" charset="0"/>
              </a:rPr>
              <a:t>icz</a:t>
            </a:r>
            <a:r>
              <a:rPr lang="pl-PL" dirty="0" smtClean="0">
                <a:latin typeface="Times New Roman" pitchFamily="18" charset="0"/>
                <a:cs typeface="Times New Roman" pitchFamily="18" charset="0"/>
              </a:rPr>
              <a:t> itp. Znacznie częściej nazwiska na -</a:t>
            </a:r>
            <a:r>
              <a:rPr lang="pl-PL" dirty="0" err="1" smtClean="0">
                <a:latin typeface="Times New Roman" pitchFamily="18" charset="0"/>
                <a:cs typeface="Times New Roman" pitchFamily="18" charset="0"/>
              </a:rPr>
              <a:t>ic</a:t>
            </a:r>
            <a:r>
              <a:rPr lang="pl-PL" dirty="0" smtClean="0">
                <a:latin typeface="Times New Roman" pitchFamily="18" charset="0"/>
                <a:cs typeface="Times New Roman" pitchFamily="18" charset="0"/>
              </a:rPr>
              <a:t> -</a:t>
            </a:r>
            <a:r>
              <a:rPr lang="pl-PL" dirty="0" err="1" smtClean="0">
                <a:latin typeface="Times New Roman" pitchFamily="18" charset="0"/>
                <a:cs typeface="Times New Roman" pitchFamily="18" charset="0"/>
              </a:rPr>
              <a:t>icz</a:t>
            </a:r>
            <a:r>
              <a:rPr lang="pl-PL" dirty="0" smtClean="0">
                <a:latin typeface="Times New Roman" pitchFamily="18" charset="0"/>
                <a:cs typeface="Times New Roman" pitchFamily="18" charset="0"/>
              </a:rPr>
              <a:t> tworzone były od nazw osobowych (przydomków) np. Bab</a:t>
            </a:r>
            <a:r>
              <a:rPr lang="pl-PL" b="1" i="1" dirty="0" smtClean="0">
                <a:latin typeface="Times New Roman" pitchFamily="18" charset="0"/>
                <a:cs typeface="Times New Roman" pitchFamily="18" charset="0"/>
              </a:rPr>
              <a:t>ic</a:t>
            </a:r>
            <a:r>
              <a:rPr lang="pl-PL" dirty="0" smtClean="0">
                <a:latin typeface="Times New Roman" pitchFamily="18" charset="0"/>
                <a:cs typeface="Times New Roman" pitchFamily="18" charset="0"/>
              </a:rPr>
              <a:t> /</a:t>
            </a:r>
            <a:r>
              <a:rPr lang="pl-PL" dirty="0" err="1" smtClean="0">
                <a:latin typeface="Times New Roman" pitchFamily="18" charset="0"/>
                <a:cs typeface="Times New Roman" pitchFamily="18" charset="0"/>
              </a:rPr>
              <a:t>Bab</a:t>
            </a:r>
            <a:r>
              <a:rPr lang="pl-PL" b="1" i="1" dirty="0" err="1" smtClean="0">
                <a:latin typeface="Times New Roman" pitchFamily="18" charset="0"/>
                <a:cs typeface="Times New Roman" pitchFamily="18" charset="0"/>
              </a:rPr>
              <a:t>icz</a:t>
            </a:r>
            <a:r>
              <a:rPr lang="pl-PL" dirty="0" smtClean="0">
                <a:latin typeface="Times New Roman" pitchFamily="18" charset="0"/>
                <a:cs typeface="Times New Roman" pitchFamily="18" charset="0"/>
              </a:rPr>
              <a:t>, Czern</a:t>
            </a:r>
            <a:r>
              <a:rPr lang="pl-PL" b="1" i="1" dirty="0" smtClean="0">
                <a:latin typeface="Times New Roman" pitchFamily="18" charset="0"/>
                <a:cs typeface="Times New Roman" pitchFamily="18" charset="0"/>
              </a:rPr>
              <a:t>ic</a:t>
            </a:r>
            <a:r>
              <a:rPr lang="pl-PL" b="1"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lub zawodów, czy urzędów np. Cieśl</a:t>
            </a:r>
            <a:r>
              <a:rPr lang="pl-PL" b="1" i="1" dirty="0" smtClean="0">
                <a:latin typeface="Times New Roman" pitchFamily="18" charset="0"/>
                <a:cs typeface="Times New Roman" pitchFamily="18" charset="0"/>
              </a:rPr>
              <a:t>ic</a:t>
            </a:r>
            <a:r>
              <a:rPr lang="pl-PL" dirty="0" smtClean="0">
                <a:latin typeface="Times New Roman" pitchFamily="18" charset="0"/>
                <a:cs typeface="Times New Roman" pitchFamily="18" charset="0"/>
              </a:rPr>
              <a:t>, </a:t>
            </a:r>
            <a:r>
              <a:rPr lang="pl-PL" dirty="0" err="1" smtClean="0">
                <a:latin typeface="Times New Roman" pitchFamily="18" charset="0"/>
                <a:cs typeface="Times New Roman" pitchFamily="18" charset="0"/>
              </a:rPr>
              <a:t>Wojewodz</a:t>
            </a:r>
            <a:r>
              <a:rPr lang="pl-PL" b="1" i="1" dirty="0" err="1" smtClean="0">
                <a:latin typeface="Times New Roman" pitchFamily="18" charset="0"/>
                <a:cs typeface="Times New Roman" pitchFamily="18" charset="0"/>
              </a:rPr>
              <a:t>ic</a:t>
            </a:r>
            <a:r>
              <a:rPr lang="pl-PL" dirty="0" smtClean="0">
                <a:latin typeface="Times New Roman" pitchFamily="18" charset="0"/>
                <a:cs typeface="Times New Roman" pitchFamily="18" charset="0"/>
              </a:rPr>
              <a:t>, itp.</a:t>
            </a:r>
          </a:p>
          <a:p>
            <a:r>
              <a:rPr lang="pl-PL" dirty="0" smtClean="0">
                <a:latin typeface="Times New Roman" pitchFamily="18" charset="0"/>
                <a:cs typeface="Times New Roman" pitchFamily="18" charset="0"/>
              </a:rPr>
              <a:t>Źródło: https://pl.wikipedia.org/wiki/Nazwisko_patronimiczne</a:t>
            </a:r>
            <a:endParaRPr lang="pl-PL"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8143900" cy="1571612"/>
          </a:xfrm>
        </p:spPr>
        <p:txBody>
          <a:bodyPr anchor="ctr" anchorCtr="1"/>
          <a:lstStyle/>
          <a:p>
            <a:pPr algn="ctr"/>
            <a:r>
              <a:rPr lang="pl-PL" dirty="0" smtClean="0">
                <a:latin typeface="Times New Roman" pitchFamily="18" charset="0"/>
                <a:cs typeface="Times New Roman" pitchFamily="18" charset="0"/>
              </a:rPr>
              <a:t>Nazwiska </a:t>
            </a:r>
            <a:r>
              <a:rPr lang="pl-PL" dirty="0" smtClean="0">
                <a:latin typeface="Times New Roman" pitchFamily="18" charset="0"/>
                <a:cs typeface="Times New Roman" pitchFamily="18" charset="0"/>
              </a:rPr>
              <a:t>OD </a:t>
            </a:r>
            <a:r>
              <a:rPr lang="pl-PL" dirty="0" err="1" smtClean="0">
                <a:latin typeface="Times New Roman" pitchFamily="18" charset="0"/>
                <a:cs typeface="Times New Roman" pitchFamily="18" charset="0"/>
              </a:rPr>
              <a:t>zawodÓW</a:t>
            </a:r>
            <a:r>
              <a:rPr lang="pl-PL"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Lub OD imion </a:t>
            </a:r>
            <a:endParaRPr lang="pl-PL" b="0" dirty="0">
              <a:latin typeface="Times New Roman" pitchFamily="18" charset="0"/>
              <a:cs typeface="Times New Roman" pitchFamily="18" charset="0"/>
            </a:endParaRPr>
          </a:p>
        </p:txBody>
      </p:sp>
      <p:sp>
        <p:nvSpPr>
          <p:cNvPr id="3" name="Symbol zastępczy zawartości 2"/>
          <p:cNvSpPr>
            <a:spLocks noGrp="1"/>
          </p:cNvSpPr>
          <p:nvPr>
            <p:ph idx="1"/>
          </p:nvPr>
        </p:nvSpPr>
        <p:spPr>
          <a:xfrm>
            <a:off x="0" y="1609416"/>
            <a:ext cx="8143900" cy="5248584"/>
          </a:xfrm>
        </p:spPr>
        <p:txBody>
          <a:bodyPr/>
          <a:lstStyle/>
          <a:p>
            <a:pPr algn="just"/>
            <a:r>
              <a:rPr lang="pl-PL" dirty="0" smtClean="0">
                <a:latin typeface="Times New Roman" pitchFamily="18" charset="0"/>
                <a:cs typeface="Times New Roman" pitchFamily="18" charset="0"/>
              </a:rPr>
              <a:t>W Polsce popularne było również tworzenie nazwisk </a:t>
            </a:r>
            <a:r>
              <a:rPr lang="pl-PL" dirty="0" smtClean="0">
                <a:latin typeface="Times New Roman" pitchFamily="18" charset="0"/>
                <a:cs typeface="Times New Roman" pitchFamily="18" charset="0"/>
              </a:rPr>
              <a:t>od</a:t>
            </a:r>
            <a:r>
              <a:rPr lang="pl-PL" dirty="0" smtClean="0">
                <a:latin typeface="Times New Roman" pitchFamily="18" charset="0"/>
                <a:cs typeface="Times New Roman" pitchFamily="18" charset="0"/>
              </a:rPr>
              <a:t> zawodów/funkcji/zajęć; statusu, </a:t>
            </a:r>
            <a:r>
              <a:rPr lang="pl-PL" dirty="0" smtClean="0">
                <a:latin typeface="Times New Roman" pitchFamily="18" charset="0"/>
                <a:cs typeface="Times New Roman" pitchFamily="18" charset="0"/>
              </a:rPr>
              <a:t>stosunku </a:t>
            </a:r>
            <a:r>
              <a:rPr lang="pl-PL" dirty="0" smtClean="0">
                <a:latin typeface="Times New Roman" pitchFamily="18" charset="0"/>
                <a:cs typeface="Times New Roman" pitchFamily="18" charset="0"/>
              </a:rPr>
              <a:t>rodzinnego lub pokrewieństwa, np</a:t>
            </a:r>
            <a:r>
              <a:rPr lang="pl-PL" dirty="0" smtClean="0">
                <a:latin typeface="Times New Roman" pitchFamily="18" charset="0"/>
                <a:cs typeface="Times New Roman" pitchFamily="18" charset="0"/>
              </a:rPr>
              <a:t>. </a:t>
            </a:r>
            <a:r>
              <a:rPr lang="pl-PL" b="1" i="1" dirty="0" smtClean="0">
                <a:latin typeface="Times New Roman" pitchFamily="18" charset="0"/>
                <a:cs typeface="Times New Roman" pitchFamily="18" charset="0"/>
              </a:rPr>
              <a:t>Kowal</a:t>
            </a:r>
            <a:r>
              <a:rPr lang="pl-PL" dirty="0" smtClean="0">
                <a:latin typeface="Times New Roman" pitchFamily="18" charset="0"/>
                <a:cs typeface="Times New Roman" pitchFamily="18" charset="0"/>
              </a:rPr>
              <a:t>ski, </a:t>
            </a:r>
            <a:r>
              <a:rPr lang="pl-PL" b="1" i="1" dirty="0" smtClean="0">
                <a:latin typeface="Times New Roman" pitchFamily="18" charset="0"/>
                <a:cs typeface="Times New Roman" pitchFamily="18" charset="0"/>
              </a:rPr>
              <a:t>Wdowi</a:t>
            </a:r>
            <a:r>
              <a:rPr lang="pl-PL" dirty="0" smtClean="0">
                <a:latin typeface="Times New Roman" pitchFamily="18" charset="0"/>
                <a:cs typeface="Times New Roman" pitchFamily="18" charset="0"/>
              </a:rPr>
              <a:t>ak, </a:t>
            </a:r>
            <a:r>
              <a:rPr lang="pl-PL" b="1" i="1" dirty="0" err="1" smtClean="0">
                <a:latin typeface="Times New Roman" pitchFamily="18" charset="0"/>
                <a:cs typeface="Times New Roman" pitchFamily="18" charset="0"/>
              </a:rPr>
              <a:t>Ćieśla</a:t>
            </a:r>
            <a:r>
              <a:rPr lang="pl-PL" dirty="0" err="1" smtClean="0">
                <a:latin typeface="Times New Roman" pitchFamily="18" charset="0"/>
                <a:cs typeface="Times New Roman" pitchFamily="18" charset="0"/>
              </a:rPr>
              <a:t>k</a:t>
            </a:r>
            <a:endParaRPr lang="pl-PL" dirty="0" smtClean="0">
              <a:latin typeface="Times New Roman" pitchFamily="18" charset="0"/>
              <a:cs typeface="Times New Roman" pitchFamily="18" charset="0"/>
            </a:endParaRPr>
          </a:p>
          <a:p>
            <a:pPr algn="just"/>
            <a:r>
              <a:rPr lang="pl-PL" dirty="0" smtClean="0">
                <a:latin typeface="Times New Roman" pitchFamily="18" charset="0"/>
                <a:cs typeface="Times New Roman" pitchFamily="18" charset="0"/>
              </a:rPr>
              <a:t>Również możliwe było tworzenie nazwiska </a:t>
            </a:r>
            <a:r>
              <a:rPr lang="pl-PL" dirty="0" smtClean="0">
                <a:latin typeface="Times New Roman" pitchFamily="18" charset="0"/>
                <a:cs typeface="Times New Roman" pitchFamily="18" charset="0"/>
              </a:rPr>
              <a:t>od imion,</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np. </a:t>
            </a:r>
            <a:r>
              <a:rPr lang="pl-PL" b="1" dirty="0" smtClean="0">
                <a:latin typeface="Times New Roman" pitchFamily="18" charset="0"/>
                <a:cs typeface="Times New Roman" pitchFamily="18" charset="0"/>
              </a:rPr>
              <a:t>Jan</a:t>
            </a:r>
            <a:r>
              <a:rPr lang="pl-PL" i="1" dirty="0" smtClean="0">
                <a:latin typeface="Times New Roman" pitchFamily="18" charset="0"/>
                <a:cs typeface="Times New Roman" pitchFamily="18" charset="0"/>
              </a:rPr>
              <a:t>kowski, </a:t>
            </a:r>
            <a:r>
              <a:rPr lang="pl-PL" b="1" i="1" dirty="0" smtClean="0">
                <a:latin typeface="Times New Roman" pitchFamily="18" charset="0"/>
                <a:cs typeface="Times New Roman" pitchFamily="18" charset="0"/>
              </a:rPr>
              <a:t>Piotr</a:t>
            </a:r>
            <a:r>
              <a:rPr lang="pl-PL" dirty="0" smtClean="0">
                <a:latin typeface="Times New Roman" pitchFamily="18" charset="0"/>
                <a:cs typeface="Times New Roman" pitchFamily="18" charset="0"/>
              </a:rPr>
              <a:t>owski, </a:t>
            </a:r>
            <a:r>
              <a:rPr lang="pl-PL" b="1" i="1" dirty="0" smtClean="0">
                <a:latin typeface="Times New Roman" pitchFamily="18" charset="0"/>
                <a:cs typeface="Times New Roman" pitchFamily="18" charset="0"/>
              </a:rPr>
              <a:t>Jakub</a:t>
            </a:r>
            <a:r>
              <a:rPr lang="pl-PL" dirty="0" smtClean="0">
                <a:latin typeface="Times New Roman" pitchFamily="18" charset="0"/>
                <a:cs typeface="Times New Roman" pitchFamily="18" charset="0"/>
              </a:rPr>
              <a:t>owski</a:t>
            </a:r>
          </a:p>
          <a:p>
            <a:endParaRPr lang="pl-PL" dirty="0" smtClean="0">
              <a:latin typeface="Times New Roman" pitchFamily="18" charset="0"/>
              <a:cs typeface="Times New Roman" pitchFamily="18" charset="0"/>
            </a:endParaRPr>
          </a:p>
          <a:p>
            <a:endParaRPr lang="pl-PL" dirty="0">
              <a:latin typeface="Times New Roman" pitchFamily="18" charset="0"/>
              <a:cs typeface="Times New Roman" pitchFamily="18" charset="0"/>
            </a:endParaRPr>
          </a:p>
        </p:txBody>
      </p:sp>
      <p:pic>
        <p:nvPicPr>
          <p:cNvPr id="4" name="Obraz 3" descr="GrafKOwa.jpg"/>
          <p:cNvPicPr>
            <a:picLocks noChangeAspect="1"/>
          </p:cNvPicPr>
          <p:nvPr/>
        </p:nvPicPr>
        <p:blipFill>
          <a:blip r:embed="rId2" cstate="print"/>
          <a:stretch>
            <a:fillRect/>
          </a:stretch>
        </p:blipFill>
        <p:spPr>
          <a:xfrm>
            <a:off x="234312" y="4286256"/>
            <a:ext cx="3857616" cy="257174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8143900" cy="1916832"/>
          </a:xfrm>
        </p:spPr>
        <p:txBody>
          <a:bodyPr anchor="ctr" anchorCtr="1">
            <a:normAutofit fontScale="90000"/>
          </a:bodyPr>
          <a:lstStyle/>
          <a:p>
            <a:pPr algn="ctr"/>
            <a:r>
              <a:rPr lang="pl-PL" dirty="0" smtClean="0">
                <a:latin typeface="Times New Roman" pitchFamily="18" charset="0"/>
                <a:cs typeface="Times New Roman" pitchFamily="18" charset="0"/>
              </a:rPr>
              <a:t>Nazwiska </a:t>
            </a:r>
            <a:r>
              <a:rPr lang="pl-PL" dirty="0" smtClean="0">
                <a:latin typeface="Times New Roman" pitchFamily="18" charset="0"/>
                <a:cs typeface="Times New Roman" pitchFamily="18" charset="0"/>
              </a:rPr>
              <a:t>ZWIĄZANE Z NAZWAMI</a:t>
            </a:r>
            <a:r>
              <a:rPr lang="pl-PL" dirty="0" smtClean="0">
                <a:latin typeface="Times New Roman" pitchFamily="18" charset="0"/>
                <a:cs typeface="Times New Roman" pitchFamily="18" charset="0"/>
              </a:rPr>
              <a:t> potraw lub Z </a:t>
            </a:r>
            <a:r>
              <a:rPr lang="pl-PL" dirty="0" err="1" smtClean="0">
                <a:latin typeface="Times New Roman" pitchFamily="18" charset="0"/>
                <a:cs typeface="Times New Roman" pitchFamily="18" charset="0"/>
              </a:rPr>
              <a:t>określe</a:t>
            </a:r>
            <a:r>
              <a:rPr lang="en-US" dirty="0" err="1" smtClean="0">
                <a:latin typeface="Times New Roman" pitchFamily="18" charset="0"/>
                <a:cs typeface="Times New Roman" pitchFamily="18" charset="0"/>
              </a:rPr>
              <a:t>nia</a:t>
            </a:r>
            <a:r>
              <a:rPr lang="pl-PL" dirty="0" smtClean="0">
                <a:latin typeface="Times New Roman" pitchFamily="18" charset="0"/>
                <a:cs typeface="Times New Roman" pitchFamily="18" charset="0"/>
              </a:rPr>
              <a:t>MI </a:t>
            </a:r>
            <a:r>
              <a:rPr lang="pl-PL" dirty="0" err="1" smtClean="0">
                <a:latin typeface="Times New Roman" pitchFamily="18" charset="0"/>
                <a:cs typeface="Times New Roman" pitchFamily="18" charset="0"/>
              </a:rPr>
              <a:t>kalendarzowyMI</a:t>
            </a:r>
            <a:endParaRPr lang="pl-PL" b="0" dirty="0">
              <a:latin typeface="Times New Roman" pitchFamily="18" charset="0"/>
              <a:cs typeface="Times New Roman" pitchFamily="18" charset="0"/>
            </a:endParaRPr>
          </a:p>
        </p:txBody>
      </p:sp>
      <p:sp>
        <p:nvSpPr>
          <p:cNvPr id="3" name="Symbol zastępczy zawartości 2"/>
          <p:cNvSpPr>
            <a:spLocks noGrp="1"/>
          </p:cNvSpPr>
          <p:nvPr>
            <p:ph idx="1"/>
          </p:nvPr>
        </p:nvSpPr>
        <p:spPr>
          <a:xfrm>
            <a:off x="0" y="2060848"/>
            <a:ext cx="8143900" cy="4797152"/>
          </a:xfrm>
        </p:spPr>
        <p:txBody>
          <a:bodyPr/>
          <a:lstStyle/>
          <a:p>
            <a:r>
              <a:rPr lang="pl-PL" dirty="0" smtClean="0">
                <a:latin typeface="Times New Roman" pitchFamily="18" charset="0"/>
                <a:cs typeface="Times New Roman" pitchFamily="18" charset="0"/>
              </a:rPr>
              <a:t>Tworzono </a:t>
            </a:r>
            <a:r>
              <a:rPr lang="en-US" dirty="0" err="1" smtClean="0">
                <a:latin typeface="Times New Roman" pitchFamily="18" charset="0"/>
                <a:cs typeface="Times New Roman" pitchFamily="18" charset="0"/>
              </a:rPr>
              <a:t>te</a:t>
            </a:r>
            <a:r>
              <a:rPr lang="pl-PL" dirty="0" smtClean="0">
                <a:latin typeface="Times New Roman" pitchFamily="18" charset="0"/>
                <a:cs typeface="Times New Roman" pitchFamily="18" charset="0"/>
              </a:rPr>
              <a:t>ż</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nazwisk</a:t>
            </a:r>
            <a:r>
              <a:rPr lang="pl-PL"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od nazw</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potraw</a:t>
            </a:r>
            <a:r>
              <a:rPr lang="pl-PL" dirty="0" smtClean="0">
                <a:latin typeface="Times New Roman" pitchFamily="18" charset="0"/>
                <a:cs typeface="Times New Roman" pitchFamily="18" charset="0"/>
              </a:rPr>
              <a:t> (być może ulubionych)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Żurek</a:t>
            </a:r>
            <a:r>
              <a:rPr lang="pl-PL"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pl-PL" dirty="0" smtClean="0">
                <a:latin typeface="Times New Roman" pitchFamily="18" charset="0"/>
                <a:cs typeface="Times New Roman" pitchFamily="18" charset="0"/>
              </a:rPr>
              <a:t>Związki z czasem i kalendarzem widać w takich nazwiskach jak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Wieczorek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Piątek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Kwiecień</a:t>
            </a:r>
            <a:r>
              <a:rPr lang="pl-PL" dirty="0" smtClean="0">
                <a:latin typeface="Times New Roman" pitchFamily="18" charset="0"/>
                <a:cs typeface="Times New Roman" pitchFamily="18" charset="0"/>
              </a:rPr>
              <a:t>.</a:t>
            </a:r>
            <a:endParaRPr lang="pl-PL" dirty="0">
              <a:latin typeface="Times New Roman" pitchFamily="18" charset="0"/>
              <a:cs typeface="Times New Roman" pitchFamily="18" charset="0"/>
            </a:endParaRPr>
          </a:p>
        </p:txBody>
      </p:sp>
      <p:pic>
        <p:nvPicPr>
          <p:cNvPr id="4" name="Obraz 3" descr="GrafZurek.jpg"/>
          <p:cNvPicPr>
            <a:picLocks noChangeAspect="1"/>
          </p:cNvPicPr>
          <p:nvPr/>
        </p:nvPicPr>
        <p:blipFill>
          <a:blip r:embed="rId2" cstate="print"/>
          <a:stretch>
            <a:fillRect/>
          </a:stretch>
        </p:blipFill>
        <p:spPr>
          <a:xfrm>
            <a:off x="32829" y="4188335"/>
            <a:ext cx="4324857" cy="2669665"/>
          </a:xfrm>
          <a:prstGeom prst="rect">
            <a:avLst/>
          </a:prstGeom>
        </p:spPr>
      </p:pic>
      <p:pic>
        <p:nvPicPr>
          <p:cNvPr id="5" name="Obraz 4" descr="Grafwieczor.jpg"/>
          <p:cNvPicPr>
            <a:picLocks noChangeAspect="1"/>
          </p:cNvPicPr>
          <p:nvPr/>
        </p:nvPicPr>
        <p:blipFill>
          <a:blip r:embed="rId3" cstate="print"/>
          <a:stretch>
            <a:fillRect/>
          </a:stretch>
        </p:blipFill>
        <p:spPr>
          <a:xfrm>
            <a:off x="4357686" y="4156063"/>
            <a:ext cx="3806208" cy="270193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8143900" cy="1571612"/>
          </a:xfrm>
        </p:spPr>
        <p:txBody>
          <a:bodyPr anchor="ctr" anchorCtr="1">
            <a:normAutofit/>
          </a:bodyPr>
          <a:lstStyle/>
          <a:p>
            <a:pPr algn="ctr"/>
            <a:r>
              <a:rPr lang="pl-PL" dirty="0" smtClean="0">
                <a:latin typeface="Times New Roman" pitchFamily="18" charset="0"/>
                <a:cs typeface="Times New Roman" pitchFamily="18" charset="0"/>
              </a:rPr>
              <a:t>Nazwiska opisowe, </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err="1" smtClean="0">
                <a:latin typeface="Times New Roman" pitchFamily="18" charset="0"/>
                <a:cs typeface="Times New Roman" pitchFamily="18" charset="0"/>
              </a:rPr>
              <a:t>oD</a:t>
            </a:r>
            <a:r>
              <a:rPr lang="pl-PL" dirty="0" smtClean="0">
                <a:latin typeface="Times New Roman" pitchFamily="18" charset="0"/>
                <a:cs typeface="Times New Roman" pitchFamily="18" charset="0"/>
              </a:rPr>
              <a:t> zwierząt lub roślin</a:t>
            </a:r>
            <a:endParaRPr lang="pl-PL" b="0" dirty="0">
              <a:latin typeface="Times New Roman" pitchFamily="18" charset="0"/>
              <a:cs typeface="Times New Roman" pitchFamily="18" charset="0"/>
            </a:endParaRPr>
          </a:p>
        </p:txBody>
      </p:sp>
      <p:sp>
        <p:nvSpPr>
          <p:cNvPr id="3" name="Symbol zastępczy zawartości 2"/>
          <p:cNvSpPr>
            <a:spLocks noGrp="1"/>
          </p:cNvSpPr>
          <p:nvPr>
            <p:ph idx="1"/>
          </p:nvPr>
        </p:nvSpPr>
        <p:spPr>
          <a:xfrm>
            <a:off x="0" y="1609416"/>
            <a:ext cx="8143900" cy="5248584"/>
          </a:xfrm>
        </p:spPr>
        <p:txBody>
          <a:bodyPr/>
          <a:lstStyle/>
          <a:p>
            <a:r>
              <a:rPr lang="pl-PL" dirty="0" smtClean="0">
                <a:latin typeface="Times New Roman" pitchFamily="18" charset="0"/>
                <a:cs typeface="Times New Roman" pitchFamily="18" charset="0"/>
              </a:rPr>
              <a:t>Były też nazwiska nazwane po cesze fizycznej </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lub </a:t>
            </a:r>
            <a:r>
              <a:rPr lang="pl-PL" dirty="0" smtClean="0">
                <a:latin typeface="Times New Roman" pitchFamily="18" charset="0"/>
                <a:cs typeface="Times New Roman" pitchFamily="18" charset="0"/>
              </a:rPr>
              <a:t>charakteru (przezwiska) np. </a:t>
            </a:r>
            <a:r>
              <a:rPr lang="pl-PL" b="1" i="1" dirty="0" smtClean="0">
                <a:latin typeface="Times New Roman" pitchFamily="18" charset="0"/>
                <a:cs typeface="Times New Roman" pitchFamily="18" charset="0"/>
              </a:rPr>
              <a:t>Cicho</a:t>
            </a:r>
            <a:r>
              <a:rPr lang="pl-PL" dirty="0" smtClean="0">
                <a:latin typeface="Times New Roman" pitchFamily="18" charset="0"/>
                <a:cs typeface="Times New Roman" pitchFamily="18" charset="0"/>
              </a:rPr>
              <a:t>cki, </a:t>
            </a:r>
            <a:r>
              <a:rPr lang="pl-PL" b="1" i="1" dirty="0" smtClean="0">
                <a:latin typeface="Times New Roman" pitchFamily="18" charset="0"/>
                <a:cs typeface="Times New Roman" pitchFamily="18" charset="0"/>
              </a:rPr>
              <a:t>Wysocki</a:t>
            </a:r>
            <a:r>
              <a:rPr lang="pl-PL" dirty="0" smtClean="0">
                <a:latin typeface="Times New Roman" pitchFamily="18" charset="0"/>
                <a:cs typeface="Times New Roman" pitchFamily="18" charset="0"/>
              </a:rPr>
              <a:t>, </a:t>
            </a:r>
            <a:r>
              <a:rPr lang="pl-PL" b="1" i="1" dirty="0" smtClean="0">
                <a:latin typeface="Times New Roman" pitchFamily="18" charset="0"/>
                <a:cs typeface="Times New Roman" pitchFamily="18" charset="0"/>
              </a:rPr>
              <a:t>Wesoło</a:t>
            </a:r>
            <a:r>
              <a:rPr lang="pl-PL" dirty="0" smtClean="0">
                <a:latin typeface="Times New Roman" pitchFamily="18" charset="0"/>
                <a:cs typeface="Times New Roman" pitchFamily="18" charset="0"/>
              </a:rPr>
              <a:t>wski.</a:t>
            </a:r>
            <a:endParaRPr lang="pl-PL" dirty="0" smtClean="0">
              <a:latin typeface="Times New Roman" pitchFamily="18" charset="0"/>
              <a:cs typeface="Times New Roman" pitchFamily="18" charset="0"/>
            </a:endParaRPr>
          </a:p>
          <a:p>
            <a:r>
              <a:rPr lang="pl-PL" dirty="0" smtClean="0">
                <a:latin typeface="Times New Roman" pitchFamily="18" charset="0"/>
                <a:cs typeface="Times New Roman" pitchFamily="18" charset="0"/>
              </a:rPr>
              <a:t>Od zwierząt, </a:t>
            </a:r>
            <a:r>
              <a:rPr lang="pl-PL" dirty="0" smtClean="0">
                <a:latin typeface="Times New Roman" pitchFamily="18" charset="0"/>
                <a:cs typeface="Times New Roman" pitchFamily="18" charset="0"/>
              </a:rPr>
              <a:t>jak np. </a:t>
            </a:r>
            <a:r>
              <a:rPr lang="pl-PL" b="1" i="1" dirty="0" smtClean="0">
                <a:latin typeface="Times New Roman" pitchFamily="18" charset="0"/>
                <a:cs typeface="Times New Roman" pitchFamily="18" charset="0"/>
              </a:rPr>
              <a:t>Wróbel</a:t>
            </a:r>
            <a:r>
              <a:rPr lang="pl-PL" dirty="0" smtClean="0">
                <a:latin typeface="Times New Roman" pitchFamily="18" charset="0"/>
                <a:cs typeface="Times New Roman" pitchFamily="18" charset="0"/>
              </a:rPr>
              <a:t>, </a:t>
            </a:r>
            <a:r>
              <a:rPr lang="pl-PL" b="1" i="1" dirty="0" smtClean="0">
                <a:latin typeface="Times New Roman" pitchFamily="18" charset="0"/>
                <a:cs typeface="Times New Roman" pitchFamily="18" charset="0"/>
              </a:rPr>
              <a:t>Gawroń</a:t>
            </a:r>
            <a:r>
              <a:rPr lang="pl-PL" dirty="0" smtClean="0">
                <a:latin typeface="Times New Roman" pitchFamily="18" charset="0"/>
                <a:cs typeface="Times New Roman" pitchFamily="18" charset="0"/>
              </a:rPr>
              <a:t>ski, </a:t>
            </a:r>
            <a:r>
              <a:rPr lang="pl-PL" b="1" i="1" dirty="0" smtClean="0">
                <a:latin typeface="Times New Roman" pitchFamily="18" charset="0"/>
                <a:cs typeface="Times New Roman" pitchFamily="18" charset="0"/>
              </a:rPr>
              <a:t>Królik</a:t>
            </a:r>
            <a:r>
              <a:rPr lang="pl-PL" dirty="0" smtClean="0">
                <a:latin typeface="Times New Roman" pitchFamily="18" charset="0"/>
                <a:cs typeface="Times New Roman" pitchFamily="18" charset="0"/>
              </a:rPr>
              <a:t>owski</a:t>
            </a:r>
          </a:p>
          <a:p>
            <a:r>
              <a:rPr lang="pl-PL" dirty="0" smtClean="0">
                <a:latin typeface="Times New Roman" pitchFamily="18" charset="0"/>
                <a:cs typeface="Times New Roman" pitchFamily="18" charset="0"/>
              </a:rPr>
              <a:t>Lub </a:t>
            </a:r>
            <a:r>
              <a:rPr lang="pl-PL" dirty="0" smtClean="0">
                <a:latin typeface="Times New Roman" pitchFamily="18" charset="0"/>
                <a:cs typeface="Times New Roman" pitchFamily="18" charset="0"/>
              </a:rPr>
              <a:t>od roślin, </a:t>
            </a:r>
            <a:r>
              <a:rPr lang="pl-PL" dirty="0" smtClean="0">
                <a:latin typeface="Times New Roman" pitchFamily="18" charset="0"/>
                <a:cs typeface="Times New Roman" pitchFamily="18" charset="0"/>
              </a:rPr>
              <a:t>np. </a:t>
            </a:r>
            <a:r>
              <a:rPr lang="pl-PL" b="1" i="1" dirty="0" smtClean="0">
                <a:latin typeface="Times New Roman" pitchFamily="18" charset="0"/>
                <a:cs typeface="Times New Roman" pitchFamily="18" charset="0"/>
              </a:rPr>
              <a:t>Jabłoń</a:t>
            </a:r>
            <a:r>
              <a:rPr lang="pl-PL" dirty="0" smtClean="0">
                <a:latin typeface="Times New Roman" pitchFamily="18" charset="0"/>
                <a:cs typeface="Times New Roman" pitchFamily="18" charset="0"/>
              </a:rPr>
              <a:t>ski, </a:t>
            </a:r>
            <a:r>
              <a:rPr lang="pl-PL" b="1" i="1" dirty="0" smtClean="0">
                <a:latin typeface="Times New Roman" pitchFamily="18" charset="0"/>
                <a:cs typeface="Times New Roman" pitchFamily="18" charset="0"/>
              </a:rPr>
              <a:t>Malin</a:t>
            </a:r>
            <a:r>
              <a:rPr lang="pl-PL" dirty="0" smtClean="0">
                <a:latin typeface="Times New Roman" pitchFamily="18" charset="0"/>
                <a:cs typeface="Times New Roman" pitchFamily="18" charset="0"/>
              </a:rPr>
              <a:t>owski, </a:t>
            </a:r>
            <a:r>
              <a:rPr lang="pl-PL" b="1" i="1" dirty="0" smtClean="0">
                <a:latin typeface="Times New Roman" pitchFamily="18" charset="0"/>
                <a:cs typeface="Times New Roman" pitchFamily="18" charset="0"/>
              </a:rPr>
              <a:t>Topol</a:t>
            </a:r>
            <a:r>
              <a:rPr lang="pl-PL" dirty="0" smtClean="0">
                <a:latin typeface="Times New Roman" pitchFamily="18" charset="0"/>
                <a:cs typeface="Times New Roman" pitchFamily="18" charset="0"/>
              </a:rPr>
              <a:t>ski.</a:t>
            </a:r>
            <a:endParaRPr lang="pl-PL" dirty="0" smtClean="0">
              <a:latin typeface="Times New Roman" pitchFamily="18" charset="0"/>
              <a:cs typeface="Times New Roman" pitchFamily="18" charset="0"/>
            </a:endParaRPr>
          </a:p>
          <a:p>
            <a:endParaRPr lang="pl-PL" dirty="0">
              <a:latin typeface="Times New Roman" pitchFamily="18" charset="0"/>
              <a:cs typeface="Times New Roman" pitchFamily="18" charset="0"/>
            </a:endParaRPr>
          </a:p>
        </p:txBody>
      </p:sp>
      <p:pic>
        <p:nvPicPr>
          <p:cNvPr id="4" name="Obraz 3" descr="GrafWesoły.jpg"/>
          <p:cNvPicPr>
            <a:picLocks noChangeAspect="1"/>
          </p:cNvPicPr>
          <p:nvPr/>
        </p:nvPicPr>
        <p:blipFill>
          <a:blip r:embed="rId2" cstate="print"/>
          <a:stretch>
            <a:fillRect/>
          </a:stretch>
        </p:blipFill>
        <p:spPr>
          <a:xfrm>
            <a:off x="1" y="4786322"/>
            <a:ext cx="3227034" cy="2071677"/>
          </a:xfrm>
          <a:prstGeom prst="rect">
            <a:avLst/>
          </a:prstGeom>
        </p:spPr>
      </p:pic>
      <p:pic>
        <p:nvPicPr>
          <p:cNvPr id="5" name="Obraz 4" descr="GrafZwierz.jpg"/>
          <p:cNvPicPr>
            <a:picLocks noChangeAspect="1"/>
          </p:cNvPicPr>
          <p:nvPr/>
        </p:nvPicPr>
        <p:blipFill>
          <a:blip r:embed="rId3" cstate="print"/>
          <a:stretch>
            <a:fillRect/>
          </a:stretch>
        </p:blipFill>
        <p:spPr>
          <a:xfrm>
            <a:off x="3214678" y="5183176"/>
            <a:ext cx="2686352" cy="1674824"/>
          </a:xfrm>
          <a:prstGeom prst="rect">
            <a:avLst/>
          </a:prstGeom>
        </p:spPr>
      </p:pic>
      <p:pic>
        <p:nvPicPr>
          <p:cNvPr id="6" name="Obraz 5" descr="GrafTopo.jpg"/>
          <p:cNvPicPr>
            <a:picLocks noChangeAspect="1"/>
          </p:cNvPicPr>
          <p:nvPr/>
        </p:nvPicPr>
        <p:blipFill>
          <a:blip r:embed="rId4" cstate="print"/>
          <a:stretch>
            <a:fillRect/>
          </a:stretch>
        </p:blipFill>
        <p:spPr>
          <a:xfrm>
            <a:off x="5853138" y="4572008"/>
            <a:ext cx="2285992" cy="228599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8143900" cy="1571612"/>
          </a:xfrm>
        </p:spPr>
        <p:txBody>
          <a:bodyPr anchor="ctr" anchorCtr="1"/>
          <a:lstStyle/>
          <a:p>
            <a:pPr algn="ctr"/>
            <a:r>
              <a:rPr lang="pl-PL" dirty="0" smtClean="0">
                <a:latin typeface="Times New Roman" pitchFamily="18" charset="0"/>
                <a:cs typeface="Times New Roman" pitchFamily="18" charset="0"/>
              </a:rPr>
              <a:t>Nazwiska zakończone </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na </a:t>
            </a:r>
            <a:r>
              <a:rPr lang="pl-PL" dirty="0" smtClean="0">
                <a:latin typeface="Times New Roman" pitchFamily="18" charset="0"/>
                <a:cs typeface="Times New Roman" pitchFamily="18" charset="0"/>
              </a:rPr>
              <a:t>-</a:t>
            </a:r>
            <a:r>
              <a:rPr lang="pl-PL" dirty="0" err="1" smtClean="0">
                <a:latin typeface="Times New Roman" pitchFamily="18" charset="0"/>
                <a:cs typeface="Times New Roman" pitchFamily="18" charset="0"/>
              </a:rPr>
              <a:t>asz</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a:xfrm>
            <a:off x="0" y="1609416"/>
            <a:ext cx="8143900" cy="5248584"/>
          </a:xfrm>
        </p:spPr>
        <p:txBody>
          <a:bodyPr/>
          <a:lstStyle/>
          <a:p>
            <a:r>
              <a:rPr lang="pl-PL" dirty="0" smtClean="0">
                <a:latin typeface="Times New Roman" pitchFamily="18" charset="0"/>
                <a:cs typeface="Times New Roman" pitchFamily="18" charset="0"/>
              </a:rPr>
              <a:t>Nazwiska zakończone na –</a:t>
            </a:r>
            <a:r>
              <a:rPr lang="pl-PL" dirty="0" err="1" smtClean="0">
                <a:latin typeface="Times New Roman" pitchFamily="18" charset="0"/>
                <a:cs typeface="Times New Roman" pitchFamily="18" charset="0"/>
              </a:rPr>
              <a:t>asz</a:t>
            </a:r>
            <a:r>
              <a:rPr lang="pl-PL" dirty="0" smtClean="0">
                <a:latin typeface="Times New Roman" pitchFamily="18" charset="0"/>
                <a:cs typeface="Times New Roman" pitchFamily="18" charset="0"/>
              </a:rPr>
              <a:t> najczęściej pochodzą </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od </a:t>
            </a:r>
            <a:r>
              <a:rPr lang="pl-PL" dirty="0" smtClean="0">
                <a:latin typeface="Times New Roman" pitchFamily="18" charset="0"/>
                <a:cs typeface="Times New Roman" pitchFamily="18" charset="0"/>
              </a:rPr>
              <a:t>przezwisk, od nazw miejscowości.</a:t>
            </a:r>
          </a:p>
          <a:p>
            <a:r>
              <a:rPr lang="pl-PL" dirty="0" smtClean="0">
                <a:latin typeface="Times New Roman" pitchFamily="18" charset="0"/>
                <a:cs typeface="Times New Roman" pitchFamily="18" charset="0"/>
              </a:rPr>
              <a:t>Nazwiska na –</a:t>
            </a:r>
            <a:r>
              <a:rPr lang="pl-PL" dirty="0" err="1" smtClean="0">
                <a:latin typeface="Times New Roman" pitchFamily="18" charset="0"/>
                <a:cs typeface="Times New Roman" pitchFamily="18" charset="0"/>
              </a:rPr>
              <a:t>asz</a:t>
            </a:r>
            <a:r>
              <a:rPr lang="pl-PL" dirty="0" smtClean="0">
                <a:latin typeface="Times New Roman" pitchFamily="18" charset="0"/>
                <a:cs typeface="Times New Roman" pitchFamily="18" charset="0"/>
              </a:rPr>
              <a:t>:</a:t>
            </a:r>
          </a:p>
          <a:p>
            <a:pPr marL="514350" indent="-514350">
              <a:buFont typeface="+mj-lt"/>
              <a:buAutoNum type="arabicParenR"/>
            </a:pPr>
            <a:r>
              <a:rPr lang="pl-PL" dirty="0" smtClean="0">
                <a:latin typeface="Times New Roman" pitchFamily="18" charset="0"/>
                <a:cs typeface="Times New Roman" pitchFamily="18" charset="0"/>
              </a:rPr>
              <a:t>Mogą pochodzić od skróconych imion </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np</a:t>
            </a:r>
            <a:r>
              <a:rPr lang="pl-PL"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Bogdan - </a:t>
            </a:r>
            <a:r>
              <a:rPr lang="pl-PL" dirty="0" err="1" smtClean="0">
                <a:latin typeface="Times New Roman" pitchFamily="18" charset="0"/>
                <a:cs typeface="Times New Roman" pitchFamily="18" charset="0"/>
              </a:rPr>
              <a:t>Bogdasz</a:t>
            </a:r>
            <a:endParaRPr lang="pl-PL" dirty="0" smtClean="0">
              <a:latin typeface="Times New Roman" pitchFamily="18" charset="0"/>
              <a:cs typeface="Times New Roman" pitchFamily="18" charset="0"/>
            </a:endParaRPr>
          </a:p>
          <a:p>
            <a:pPr marL="514350" indent="-514350">
              <a:buFont typeface="+mj-lt"/>
              <a:buAutoNum type="arabicParenR"/>
            </a:pPr>
            <a:r>
              <a:rPr lang="pl-PL" dirty="0" smtClean="0">
                <a:latin typeface="Times New Roman" pitchFamily="18" charset="0"/>
                <a:cs typeface="Times New Roman" pitchFamily="18" charset="0"/>
              </a:rPr>
              <a:t>Mogą pochodzić od skróconych imion chrześcijańskich np. </a:t>
            </a:r>
            <a:r>
              <a:rPr lang="pl-PL" dirty="0" smtClean="0">
                <a:latin typeface="Times New Roman" pitchFamily="18" charset="0"/>
                <a:cs typeface="Times New Roman" pitchFamily="18" charset="0"/>
              </a:rPr>
              <a:t>Jan - </a:t>
            </a:r>
            <a:r>
              <a:rPr lang="pl-PL" dirty="0" err="1" smtClean="0">
                <a:latin typeface="Times New Roman" pitchFamily="18" charset="0"/>
                <a:cs typeface="Times New Roman" pitchFamily="18" charset="0"/>
              </a:rPr>
              <a:t>Jasz</a:t>
            </a:r>
            <a:endParaRPr lang="pl-PL" dirty="0" smtClean="0">
              <a:latin typeface="Times New Roman" pitchFamily="18" charset="0"/>
              <a:cs typeface="Times New Roman" pitchFamily="18" charset="0"/>
            </a:endParaRPr>
          </a:p>
          <a:p>
            <a:pPr marL="514350" indent="-514350">
              <a:buFont typeface="+mj-lt"/>
              <a:buAutoNum type="arabicParenR"/>
            </a:pPr>
            <a:r>
              <a:rPr lang="pl-PL" dirty="0" smtClean="0">
                <a:latin typeface="Times New Roman" pitchFamily="18" charset="0"/>
                <a:cs typeface="Times New Roman" pitchFamily="18" charset="0"/>
              </a:rPr>
              <a:t>Mogą być przyswojeniami imion obcych, głównie chrześcijańskich zapożyczonych z łaciny </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np</a:t>
            </a:r>
            <a:r>
              <a:rPr lang="pl-PL"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Andreas -</a:t>
            </a:r>
            <a:r>
              <a:rPr lang="pl-PL" dirty="0" err="1" smtClean="0">
                <a:latin typeface="Times New Roman" pitchFamily="18" charset="0"/>
                <a:cs typeface="Times New Roman" pitchFamily="18" charset="0"/>
              </a:rPr>
              <a:t>Andreasz</a:t>
            </a:r>
            <a:endParaRPr lang="pl-PL" dirty="0" smtClean="0">
              <a:latin typeface="Times New Roman" pitchFamily="18" charset="0"/>
              <a:cs typeface="Times New Roman" pitchFamily="18" charset="0"/>
            </a:endParaRPr>
          </a:p>
          <a:p>
            <a:pPr marL="514350" indent="-514350">
              <a:buFont typeface="+mj-lt"/>
              <a:buAutoNum type="arabicParenR"/>
            </a:pPr>
            <a:r>
              <a:rPr lang="pl-PL" dirty="0" smtClean="0">
                <a:latin typeface="Times New Roman" pitchFamily="18" charset="0"/>
                <a:cs typeface="Times New Roman" pitchFamily="18" charset="0"/>
              </a:rPr>
              <a:t>Mogą pochodzić z </a:t>
            </a:r>
            <a:r>
              <a:rPr lang="pl-PL" dirty="0" smtClean="0">
                <a:latin typeface="Times New Roman" pitchFamily="18" charset="0"/>
                <a:cs typeface="Times New Roman" pitchFamily="18" charset="0"/>
              </a:rPr>
              <a:t>języka niemieckiego </a:t>
            </a:r>
            <a:r>
              <a:rPr lang="pl-PL" dirty="0" smtClean="0">
                <a:latin typeface="Times New Roman" pitchFamily="18" charset="0"/>
                <a:cs typeface="Times New Roman" pitchFamily="18" charset="0"/>
              </a:rPr>
              <a:t>np. </a:t>
            </a:r>
            <a:r>
              <a:rPr lang="pl-PL" dirty="0" smtClean="0">
                <a:latin typeface="Times New Roman" pitchFamily="18" charset="0"/>
                <a:cs typeface="Times New Roman" pitchFamily="18" charset="0"/>
              </a:rPr>
              <a:t>Klas -</a:t>
            </a:r>
            <a:r>
              <a:rPr lang="pl-PL" dirty="0" err="1" smtClean="0">
                <a:latin typeface="Times New Roman" pitchFamily="18" charset="0"/>
                <a:cs typeface="Times New Roman" pitchFamily="18" charset="0"/>
              </a:rPr>
              <a:t>Klasz</a:t>
            </a:r>
            <a:endParaRPr lang="pl-PL"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8143900" cy="1571612"/>
          </a:xfrm>
        </p:spPr>
        <p:txBody>
          <a:bodyPr anchor="ctr" anchorCtr="1"/>
          <a:lstStyle/>
          <a:p>
            <a:pPr algn="ctr"/>
            <a:r>
              <a:rPr lang="pl-PL" dirty="0" smtClean="0">
                <a:latin typeface="Times New Roman" pitchFamily="18" charset="0"/>
                <a:cs typeface="Times New Roman" pitchFamily="18" charset="0"/>
              </a:rPr>
              <a:t>c.d. Nazwiska </a:t>
            </a:r>
            <a:r>
              <a:rPr lang="pl-PL" dirty="0" smtClean="0">
                <a:latin typeface="Times New Roman" pitchFamily="18" charset="0"/>
                <a:cs typeface="Times New Roman" pitchFamily="18" charset="0"/>
              </a:rPr>
              <a:t>zakończone </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na  </a:t>
            </a:r>
            <a:r>
              <a:rPr lang="pl-PL" dirty="0" smtClean="0">
                <a:latin typeface="Times New Roman" pitchFamily="18" charset="0"/>
                <a:cs typeface="Times New Roman" pitchFamily="18" charset="0"/>
              </a:rPr>
              <a:t>-</a:t>
            </a:r>
            <a:r>
              <a:rPr lang="pl-PL" dirty="0" err="1" smtClean="0">
                <a:latin typeface="Times New Roman" pitchFamily="18" charset="0"/>
                <a:cs typeface="Times New Roman" pitchFamily="18" charset="0"/>
              </a:rPr>
              <a:t>asz</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a:xfrm>
            <a:off x="0" y="1609416"/>
            <a:ext cx="8143900" cy="5248584"/>
          </a:xfrm>
        </p:spPr>
        <p:txBody>
          <a:bodyPr>
            <a:normAutofit/>
          </a:bodyPr>
          <a:lstStyle/>
          <a:p>
            <a:pPr marL="514350" indent="-514350">
              <a:buFont typeface="+mj-lt"/>
              <a:buAutoNum type="arabicParenR" startAt="5"/>
            </a:pPr>
            <a:r>
              <a:rPr lang="pl-PL" dirty="0" smtClean="0">
                <a:latin typeface="Times New Roman" pitchFamily="18" charset="0"/>
                <a:cs typeface="Times New Roman" pitchFamily="18" charset="0"/>
              </a:rPr>
              <a:t>Mogą pochodzić od podstaw apelatywnych </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np</a:t>
            </a:r>
            <a:r>
              <a:rPr lang="pl-PL"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suchy -</a:t>
            </a:r>
            <a:r>
              <a:rPr lang="pl-PL" dirty="0" err="1" smtClean="0">
                <a:latin typeface="Times New Roman" pitchFamily="18" charset="0"/>
                <a:cs typeface="Times New Roman" pitchFamily="18" charset="0"/>
              </a:rPr>
              <a:t>Suchasz</a:t>
            </a:r>
            <a:endParaRPr lang="pl-PL" dirty="0" smtClean="0">
              <a:latin typeface="Times New Roman" pitchFamily="18" charset="0"/>
              <a:cs typeface="Times New Roman" pitchFamily="18" charset="0"/>
            </a:endParaRPr>
          </a:p>
          <a:p>
            <a:pPr marL="514350" indent="-514350">
              <a:buFont typeface="+mj-lt"/>
              <a:buAutoNum type="arabicParenR" startAt="5"/>
            </a:pPr>
            <a:r>
              <a:rPr lang="pl-PL" dirty="0" smtClean="0">
                <a:latin typeface="Times New Roman" pitchFamily="18" charset="0"/>
                <a:cs typeface="Times New Roman" pitchFamily="18" charset="0"/>
              </a:rPr>
              <a:t>Mogą pochodzić od tak samo brzmiących zapożyczonych apelatywów </a:t>
            </a:r>
            <a:r>
              <a:rPr lang="pl-PL" dirty="0" smtClean="0">
                <a:latin typeface="Times New Roman" pitchFamily="18" charset="0"/>
                <a:cs typeface="Times New Roman" pitchFamily="18" charset="0"/>
              </a:rPr>
              <a:t>np</a:t>
            </a:r>
            <a:r>
              <a:rPr lang="pl-PL" dirty="0" smtClean="0">
                <a:latin typeface="Times New Roman" pitchFamily="18" charset="0"/>
                <a:cs typeface="Times New Roman" pitchFamily="18" charset="0"/>
              </a:rPr>
              <a:t>. </a:t>
            </a:r>
            <a:r>
              <a:rPr lang="pl-PL" dirty="0" err="1" smtClean="0">
                <a:latin typeface="Times New Roman" pitchFamily="18" charset="0"/>
                <a:cs typeface="Times New Roman" pitchFamily="18" charset="0"/>
              </a:rPr>
              <a:t>kołomaź</a:t>
            </a:r>
            <a:r>
              <a:rPr lang="pl-PL" dirty="0" smtClean="0">
                <a:latin typeface="Times New Roman" pitchFamily="18" charset="0"/>
                <a:cs typeface="Times New Roman" pitchFamily="18" charset="0"/>
              </a:rPr>
              <a:t> - </a:t>
            </a:r>
            <a:r>
              <a:rPr lang="pl-PL" dirty="0" err="1" smtClean="0">
                <a:latin typeface="Times New Roman" pitchFamily="18" charset="0"/>
                <a:cs typeface="Times New Roman" pitchFamily="18" charset="0"/>
              </a:rPr>
              <a:t>Kołomasz</a:t>
            </a:r>
            <a:endParaRPr lang="pl-PL" dirty="0" smtClean="0">
              <a:latin typeface="Times New Roman" pitchFamily="18" charset="0"/>
              <a:cs typeface="Times New Roman" pitchFamily="18" charset="0"/>
            </a:endParaRPr>
          </a:p>
          <a:p>
            <a:pPr marL="514350" indent="-514350">
              <a:buFont typeface="+mj-lt"/>
              <a:buAutoNum type="arabicParenR" startAt="5"/>
            </a:pPr>
            <a:r>
              <a:rPr lang="pl-PL" dirty="0" smtClean="0">
                <a:latin typeface="Times New Roman" pitchFamily="18" charset="0"/>
                <a:cs typeface="Times New Roman" pitchFamily="18" charset="0"/>
              </a:rPr>
              <a:t>Mogą pochodzić od etnonimów np. </a:t>
            </a:r>
            <a:r>
              <a:rPr lang="pl-PL" dirty="0" err="1" smtClean="0">
                <a:latin typeface="Times New Roman" pitchFamily="18" charset="0"/>
                <a:cs typeface="Times New Roman" pitchFamily="18" charset="0"/>
              </a:rPr>
              <a:t>Litwasz</a:t>
            </a:r>
            <a:endParaRPr lang="pl-PL" dirty="0" smtClean="0">
              <a:latin typeface="Times New Roman" pitchFamily="18" charset="0"/>
              <a:cs typeface="Times New Roman" pitchFamily="18" charset="0"/>
            </a:endParaRPr>
          </a:p>
          <a:p>
            <a:pPr marL="514350" indent="-514350">
              <a:buFont typeface="+mj-lt"/>
              <a:buAutoNum type="arabicParenR" startAt="5"/>
            </a:pPr>
            <a:r>
              <a:rPr lang="pl-PL" dirty="0" smtClean="0">
                <a:latin typeface="Times New Roman" pitchFamily="18" charset="0"/>
                <a:cs typeface="Times New Roman" pitchFamily="18" charset="0"/>
              </a:rPr>
              <a:t>Mogą też być przyswojeniami obcych nazwisk </a:t>
            </a:r>
            <a:r>
              <a:rPr lang="pl-PL" dirty="0" err="1" smtClean="0">
                <a:latin typeface="Times New Roman" pitchFamily="18" charset="0"/>
                <a:cs typeface="Times New Roman" pitchFamily="18" charset="0"/>
              </a:rPr>
              <a:t>odapelatywnych</a:t>
            </a:r>
            <a:r>
              <a:rPr lang="pl-PL" dirty="0" smtClean="0">
                <a:latin typeface="Times New Roman" pitchFamily="18" charset="0"/>
                <a:cs typeface="Times New Roman" pitchFamily="18" charset="0"/>
              </a:rPr>
              <a:t> lub odimiennych zakończonych na –as</a:t>
            </a:r>
          </a:p>
          <a:p>
            <a:pPr marL="514350" indent="-514350">
              <a:buFont typeface="+mj-lt"/>
              <a:buAutoNum type="arabicParenR" startAt="5"/>
            </a:pPr>
            <a:r>
              <a:rPr lang="pl-PL" dirty="0" smtClean="0">
                <a:latin typeface="Times New Roman" pitchFamily="18" charset="0"/>
                <a:cs typeface="Times New Roman" pitchFamily="18" charset="0"/>
              </a:rPr>
              <a:t>Również wiele staropolskich nazw osobowych zakończonych na –</a:t>
            </a:r>
            <a:r>
              <a:rPr lang="pl-PL" dirty="0" err="1" smtClean="0">
                <a:latin typeface="Times New Roman" pitchFamily="18" charset="0"/>
                <a:cs typeface="Times New Roman" pitchFamily="18" charset="0"/>
              </a:rPr>
              <a:t>asz</a:t>
            </a:r>
            <a:r>
              <a:rPr lang="pl-PL" dirty="0" smtClean="0">
                <a:latin typeface="Times New Roman" pitchFamily="18" charset="0"/>
                <a:cs typeface="Times New Roman" pitchFamily="18" charset="0"/>
              </a:rPr>
              <a:t> teraz ma postać </a:t>
            </a:r>
            <a:r>
              <a:rPr lang="pl-PL" dirty="0" err="1" smtClean="0">
                <a:latin typeface="Times New Roman" pitchFamily="18" charset="0"/>
                <a:cs typeface="Times New Roman" pitchFamily="18" charset="0"/>
              </a:rPr>
              <a:t>–a</a:t>
            </a:r>
            <a:r>
              <a:rPr lang="pl-PL" dirty="0" smtClean="0">
                <a:latin typeface="Times New Roman" pitchFamily="18" charset="0"/>
                <a:cs typeface="Times New Roman" pitchFamily="18" charset="0"/>
              </a:rPr>
              <a:t>ś np. </a:t>
            </a:r>
            <a:r>
              <a:rPr lang="pl-PL" dirty="0" smtClean="0">
                <a:latin typeface="Times New Roman" pitchFamily="18" charset="0"/>
                <a:cs typeface="Times New Roman" pitchFamily="18" charset="0"/>
              </a:rPr>
              <a:t>Kurasz -Kuraś</a:t>
            </a:r>
            <a:endParaRPr lang="pl-PL" dirty="0" smtClean="0">
              <a:latin typeface="Times New Roman" pitchFamily="18" charset="0"/>
              <a:cs typeface="Times New Roman" pitchFamily="18" charset="0"/>
            </a:endParaRPr>
          </a:p>
          <a:p>
            <a:pPr marL="514350" indent="-514350">
              <a:buNone/>
            </a:pPr>
            <a:r>
              <a:rPr lang="pl-PL" dirty="0" smtClean="0">
                <a:latin typeface="Times New Roman" pitchFamily="18" charset="0"/>
                <a:cs typeface="Times New Roman" pitchFamily="18" charset="0"/>
              </a:rPr>
              <a:t>Źródło: https://sjp.pwn.pl/poradnia/haslo/nazwiska-na-asz;1807.html</a:t>
            </a:r>
            <a:endParaRPr lang="pl-PL"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226</TotalTime>
  <Words>257</Words>
  <Application>Microsoft Office PowerPoint</Application>
  <PresentationFormat>Pokaz na ekranie (4:3)</PresentationFormat>
  <Paragraphs>54</Paragraphs>
  <Slides>12</Slides>
  <Notes>0</Notes>
  <HiddenSlides>0</HiddenSlides>
  <MMClips>0</MMClips>
  <ScaleCrop>false</ScaleCrop>
  <HeadingPairs>
    <vt:vector size="4" baseType="variant">
      <vt:variant>
        <vt:lpstr>Motyw</vt:lpstr>
      </vt:variant>
      <vt:variant>
        <vt:i4>1</vt:i4>
      </vt:variant>
      <vt:variant>
        <vt:lpstr>Tytuły slajdów</vt:lpstr>
      </vt:variant>
      <vt:variant>
        <vt:i4>12</vt:i4>
      </vt:variant>
    </vt:vector>
  </HeadingPairs>
  <TitlesOfParts>
    <vt:vector size="13" baseType="lpstr">
      <vt:lpstr>Bogaty</vt:lpstr>
      <vt:lpstr>Pochodzenie polskich nazwisk</vt:lpstr>
      <vt:lpstr>Kilka słów o temacie</vt:lpstr>
      <vt:lpstr>Nazwiska zakończone na       -ski; -cki; -dzki</vt:lpstr>
      <vt:lpstr>Nazwiska zakończone na       -icz; -ic</vt:lpstr>
      <vt:lpstr>Nazwiska OD zawodÓW  Lub OD imion </vt:lpstr>
      <vt:lpstr>Nazwiska ZWIĄZANE Z NAZWAMI potraw lub Z określeniaMI kalendarzowyMI</vt:lpstr>
      <vt:lpstr>Nazwiska opisowe,  oD zwierząt lub roślin</vt:lpstr>
      <vt:lpstr>Nazwiska zakończone  na -asz</vt:lpstr>
      <vt:lpstr>c.d. Nazwiska zakończone  na  -asz</vt:lpstr>
      <vt:lpstr>Pochodzenie mojego nazwiska (zimnoch)</vt:lpstr>
      <vt:lpstr>c.d. Pochodzenie mojego nazwiska (zimnoch)</vt:lpstr>
      <vt:lpstr>Dziękuję za uwagę</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Pochodzenie polskich nazwisk</dc:title>
  <dc:creator>z</dc:creator>
  <cp:lastModifiedBy>Asia</cp:lastModifiedBy>
  <cp:revision>28</cp:revision>
  <dcterms:created xsi:type="dcterms:W3CDTF">2022-02-23T05:27:52Z</dcterms:created>
  <dcterms:modified xsi:type="dcterms:W3CDTF">2022-02-26T16:49:29Z</dcterms:modified>
</cp:coreProperties>
</file>